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6" r:id="rId2"/>
    <p:sldId id="257" r:id="rId3"/>
    <p:sldId id="258" r:id="rId4"/>
    <p:sldId id="259" r:id="rId5"/>
    <p:sldId id="260" r:id="rId6"/>
    <p:sldId id="261" r:id="rId7"/>
    <p:sldId id="265"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328"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DC151C-E50F-4B13-BB72-A858D1674EA9}" type="datetimeFigureOut">
              <a:rPr lang="en-US" smtClean="0"/>
              <a:t>2/27/2014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029644-7A3C-4E1B-9C23-2F6292BD9704}" type="slidenum">
              <a:rPr lang="en-US" smtClean="0"/>
              <a:t>‹#›</a:t>
            </a:fld>
            <a:endParaRPr lang="en-US"/>
          </a:p>
        </p:txBody>
      </p:sp>
    </p:spTree>
    <p:extLst>
      <p:ext uri="{BB962C8B-B14F-4D97-AF65-F5344CB8AC3E}">
        <p14:creationId xmlns:p14="http://schemas.microsoft.com/office/powerpoint/2010/main" val="1137362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29644-7A3C-4E1B-9C23-2F6292BD9704}" type="slidenum">
              <a:rPr lang="en-US" smtClean="0"/>
              <a:t>1</a:t>
            </a:fld>
            <a:endParaRPr lang="en-US"/>
          </a:p>
        </p:txBody>
      </p:sp>
    </p:spTree>
    <p:extLst>
      <p:ext uri="{BB962C8B-B14F-4D97-AF65-F5344CB8AC3E}">
        <p14:creationId xmlns:p14="http://schemas.microsoft.com/office/powerpoint/2010/main" val="3745075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0010FE-B0DE-4176-A342-5D0AFBC9C765}"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1778930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010FE-B0DE-4176-A342-5D0AFBC9C765}"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1738743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010FE-B0DE-4176-A342-5D0AFBC9C765}"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1477762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0010FE-B0DE-4176-A342-5D0AFBC9C765}"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2034662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0010FE-B0DE-4176-A342-5D0AFBC9C765}"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886537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0010FE-B0DE-4176-A342-5D0AFBC9C765}"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3731693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0010FE-B0DE-4176-A342-5D0AFBC9C765}" type="datetimeFigureOut">
              <a:rPr lang="en-US" smtClean="0"/>
              <a:t>2/27/2014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1846081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0010FE-B0DE-4176-A342-5D0AFBC9C765}" type="datetimeFigureOut">
              <a:rPr lang="en-US" smtClean="0"/>
              <a:t>2/27/2014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27117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0010FE-B0DE-4176-A342-5D0AFBC9C765}" type="datetimeFigureOut">
              <a:rPr lang="en-US" smtClean="0"/>
              <a:t>2/27/2014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2468500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0010FE-B0DE-4176-A342-5D0AFBC9C765}"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78255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0010FE-B0DE-4176-A342-5D0AFBC9C765}"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A99F2D-52A2-4496-B397-0269DD96C599}" type="slidenum">
              <a:rPr lang="en-US" smtClean="0"/>
              <a:t>‹#›</a:t>
            </a:fld>
            <a:endParaRPr lang="en-US"/>
          </a:p>
        </p:txBody>
      </p:sp>
    </p:spTree>
    <p:extLst>
      <p:ext uri="{BB962C8B-B14F-4D97-AF65-F5344CB8AC3E}">
        <p14:creationId xmlns:p14="http://schemas.microsoft.com/office/powerpoint/2010/main" val="1429839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0010FE-B0DE-4176-A342-5D0AFBC9C765}" type="datetimeFigureOut">
              <a:rPr lang="en-US" smtClean="0"/>
              <a:t>2/27/2014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A99F2D-52A2-4496-B397-0269DD96C599}" type="slidenum">
              <a:rPr lang="en-US" smtClean="0"/>
              <a:t>‹#›</a:t>
            </a:fld>
            <a:endParaRPr lang="en-US"/>
          </a:p>
        </p:txBody>
      </p:sp>
    </p:spTree>
    <p:extLst>
      <p:ext uri="{BB962C8B-B14F-4D97-AF65-F5344CB8AC3E}">
        <p14:creationId xmlns:p14="http://schemas.microsoft.com/office/powerpoint/2010/main" val="3473209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lstStyle/>
          <a:p>
            <a:r>
              <a:rPr lang="en-US" b="1" dirty="0" smtClean="0"/>
              <a:t>L340 - IP LAW</a:t>
            </a:r>
          </a:p>
          <a:p>
            <a:r>
              <a:rPr lang="en-US" b="1" dirty="0" smtClean="0"/>
              <a:t>UNIT 3: SUBSISTENCE OF COPYRIGHT</a:t>
            </a:r>
          </a:p>
          <a:p>
            <a:r>
              <a:rPr lang="en-US" b="1" dirty="0" smtClean="0"/>
              <a:t>George </a:t>
            </a:r>
            <a:r>
              <a:rPr lang="en-US" b="1" dirty="0" err="1" smtClean="0"/>
              <a:t>Mpundu</a:t>
            </a:r>
            <a:r>
              <a:rPr lang="en-US" b="1" dirty="0" smtClean="0"/>
              <a:t> </a:t>
            </a:r>
            <a:r>
              <a:rPr lang="en-US" b="1" dirty="0" err="1" smtClean="0"/>
              <a:t>Kanja</a:t>
            </a:r>
            <a:r>
              <a:rPr lang="en-US" b="1" dirty="0" smtClean="0"/>
              <a:t> </a:t>
            </a:r>
            <a:endParaRPr lang="en-US" b="1" dirty="0"/>
          </a:p>
        </p:txBody>
      </p:sp>
    </p:spTree>
    <p:extLst>
      <p:ext uri="{BB962C8B-B14F-4D97-AF65-F5344CB8AC3E}">
        <p14:creationId xmlns:p14="http://schemas.microsoft.com/office/powerpoint/2010/main" val="645315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lstStyle/>
          <a:p>
            <a:pPr algn="just"/>
            <a:r>
              <a:rPr lang="en-GB" dirty="0" smtClean="0"/>
              <a:t>The Copyright Act requires a </a:t>
            </a:r>
            <a:r>
              <a:rPr lang="en-GB" dirty="0"/>
              <a:t>work </a:t>
            </a:r>
            <a:r>
              <a:rPr lang="en-GB" dirty="0" smtClean="0"/>
              <a:t>to </a:t>
            </a:r>
            <a:r>
              <a:rPr lang="en-GB" dirty="0"/>
              <a:t>be </a:t>
            </a:r>
            <a:r>
              <a:rPr lang="en-GB" b="1" dirty="0"/>
              <a:t>“original” before it can qualify for copyright protection. “Unoriginal” works do not have copyright. </a:t>
            </a:r>
            <a:endParaRPr lang="en-GB" b="1" dirty="0" smtClean="0"/>
          </a:p>
          <a:p>
            <a:pPr algn="just"/>
            <a:r>
              <a:rPr lang="en-GB" b="1" dirty="0" smtClean="0"/>
              <a:t>Therefore </a:t>
            </a:r>
            <a:r>
              <a:rPr lang="en-GB" b="1" dirty="0"/>
              <a:t>for literary, dramatic, musical or artistic works and a computer program must be original in order to be protected</a:t>
            </a:r>
            <a:endParaRPr lang="en-US" b="1" dirty="0"/>
          </a:p>
        </p:txBody>
      </p:sp>
    </p:spTree>
    <p:extLst>
      <p:ext uri="{BB962C8B-B14F-4D97-AF65-F5344CB8AC3E}">
        <p14:creationId xmlns:p14="http://schemas.microsoft.com/office/powerpoint/2010/main" val="3716225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GB" dirty="0"/>
              <a:t>As a general rule, national laws </a:t>
            </a:r>
            <a:r>
              <a:rPr lang="en-GB" dirty="0" smtClean="0"/>
              <a:t>such as the Copyright Act do </a:t>
            </a:r>
            <a:r>
              <a:rPr lang="en-GB" dirty="0"/>
              <a:t>not </a:t>
            </a:r>
            <a:r>
              <a:rPr lang="en-GB" b="1" dirty="0"/>
              <a:t>define originality and the meaning of this term has been largely left to judicial interpretation and the analysis of learned authors. </a:t>
            </a:r>
            <a:endParaRPr lang="en-GB" b="1" dirty="0" smtClean="0"/>
          </a:p>
          <a:p>
            <a:pPr algn="just"/>
            <a:r>
              <a:rPr lang="en-GB" dirty="0" smtClean="0"/>
              <a:t>Though </a:t>
            </a:r>
            <a:r>
              <a:rPr lang="en-GB" dirty="0"/>
              <a:t>a number of interpretation have been given to the </a:t>
            </a:r>
            <a:r>
              <a:rPr lang="en-GB" dirty="0" smtClean="0"/>
              <a:t>term “originality”, </a:t>
            </a:r>
            <a:r>
              <a:rPr lang="en-GB" dirty="0"/>
              <a:t>there are certain points on which agreement seems to have been firmly established. </a:t>
            </a:r>
            <a:endParaRPr lang="en-US" dirty="0"/>
          </a:p>
        </p:txBody>
      </p:sp>
    </p:spTree>
    <p:extLst>
      <p:ext uri="{BB962C8B-B14F-4D97-AF65-F5344CB8AC3E}">
        <p14:creationId xmlns:p14="http://schemas.microsoft.com/office/powerpoint/2010/main" val="3159290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lstStyle/>
          <a:p>
            <a:pPr algn="just"/>
            <a:r>
              <a:rPr lang="en-GB" dirty="0" smtClean="0"/>
              <a:t>Primary among these points are the </a:t>
            </a:r>
            <a:r>
              <a:rPr lang="en-GB" b="1" dirty="0" smtClean="0"/>
              <a:t>two basic concepts</a:t>
            </a:r>
            <a:r>
              <a:rPr lang="en-GB" dirty="0" smtClean="0"/>
              <a:t>, namely that for a work to be “original”:</a:t>
            </a:r>
            <a:endParaRPr lang="en-US" dirty="0" smtClean="0"/>
          </a:p>
          <a:p>
            <a:pPr algn="just"/>
            <a:r>
              <a:rPr lang="en-GB" b="1" dirty="0" smtClean="0"/>
              <a:t>(i) that the work must not be merely a copy of a previous work; and</a:t>
            </a:r>
            <a:endParaRPr lang="en-US" b="1" dirty="0" smtClean="0"/>
          </a:p>
          <a:p>
            <a:pPr algn="just"/>
            <a:r>
              <a:rPr lang="en-GB" b="1" dirty="0" smtClean="0"/>
              <a:t>(ii)  that the work is a result of the investment of individual skill, labour or judgment.</a:t>
            </a:r>
            <a:endParaRPr lang="en-US" b="1" dirty="0" smtClean="0"/>
          </a:p>
          <a:p>
            <a:pPr algn="just"/>
            <a:endParaRPr lang="en-US" dirty="0"/>
          </a:p>
        </p:txBody>
      </p:sp>
    </p:spTree>
    <p:extLst>
      <p:ext uri="{BB962C8B-B14F-4D97-AF65-F5344CB8AC3E}">
        <p14:creationId xmlns:p14="http://schemas.microsoft.com/office/powerpoint/2010/main" val="1961597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lstStyle/>
          <a:p>
            <a:pPr algn="just"/>
            <a:r>
              <a:rPr lang="en-GB" b="1" dirty="0"/>
              <a:t>(i)      “Not a Copy”</a:t>
            </a:r>
            <a:endParaRPr lang="en-US" b="1" dirty="0"/>
          </a:p>
          <a:p>
            <a:pPr algn="just"/>
            <a:r>
              <a:rPr lang="en-GB" dirty="0"/>
              <a:t>There are a number of decided cases, examined below, that well explain the concept that a work must not be merely a copy of a previous work.  </a:t>
            </a:r>
            <a:endParaRPr lang="en-US" dirty="0"/>
          </a:p>
          <a:p>
            <a:pPr algn="just"/>
            <a:endParaRPr lang="en-US" dirty="0"/>
          </a:p>
        </p:txBody>
      </p:sp>
    </p:spTree>
    <p:extLst>
      <p:ext uri="{BB962C8B-B14F-4D97-AF65-F5344CB8AC3E}">
        <p14:creationId xmlns:p14="http://schemas.microsoft.com/office/powerpoint/2010/main" val="2095434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In the case of University of </a:t>
            </a:r>
            <a:r>
              <a:rPr lang="en-GB" i="1" dirty="0"/>
              <a:t>London Press Ltd v. University Tutorial Press </a:t>
            </a:r>
            <a:r>
              <a:rPr lang="en-GB" i="1" dirty="0" smtClean="0"/>
              <a:t>Ltd </a:t>
            </a:r>
            <a:r>
              <a:rPr lang="en-GB" dirty="0"/>
              <a:t>Peterson J. had the following to say concerning the term “</a:t>
            </a:r>
            <a:r>
              <a:rPr lang="en-GB" b="1" dirty="0" smtClean="0"/>
              <a:t>originality”</a:t>
            </a:r>
            <a:r>
              <a:rPr lang="en-GB" dirty="0" smtClean="0"/>
              <a:t>:</a:t>
            </a:r>
            <a:endParaRPr lang="en-US" dirty="0"/>
          </a:p>
          <a:p>
            <a:pPr algn="just"/>
            <a:r>
              <a:rPr lang="en-GB" b="1" dirty="0"/>
              <a:t>“The word “original” does not in this connection mean the work must be expression of original or inventive thought. Copyright Acts are not concerned with the originality of ideas, but with the expression of thought, and, in the case of “literary work”, with the expression of thought in print or writing. The originality which is required relates to the expression of thought. But the Act does not require that the expression must be in an original or novel form, but that the work must not be copied from another work – that it should originate from the author</a:t>
            </a:r>
            <a:r>
              <a:rPr lang="en-GB" b="1" dirty="0" smtClean="0"/>
              <a:t>.” </a:t>
            </a:r>
            <a:endParaRPr lang="en-US" b="1" dirty="0"/>
          </a:p>
          <a:p>
            <a:pPr algn="just"/>
            <a:endParaRPr lang="en-US" dirty="0"/>
          </a:p>
        </p:txBody>
      </p:sp>
    </p:spTree>
    <p:extLst>
      <p:ext uri="{BB962C8B-B14F-4D97-AF65-F5344CB8AC3E}">
        <p14:creationId xmlns:p14="http://schemas.microsoft.com/office/powerpoint/2010/main" val="3120725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GB" dirty="0"/>
              <a:t>In </a:t>
            </a:r>
            <a:r>
              <a:rPr lang="en-GB" i="1" dirty="0" err="1"/>
              <a:t>Interlego</a:t>
            </a:r>
            <a:r>
              <a:rPr lang="en-GB" i="1" dirty="0"/>
              <a:t> v. Tyco Industries</a:t>
            </a:r>
            <a:r>
              <a:rPr lang="en-GB" dirty="0"/>
              <a:t>, technical </a:t>
            </a:r>
            <a:r>
              <a:rPr lang="en-GB" b="1" dirty="0"/>
              <a:t>drawings which were out of copyright were meticulously copied, with great skill, but the court held that there was no copyright in the new drawings, since these were merely copies and nothing different or visually significant had been achieved</a:t>
            </a:r>
            <a:r>
              <a:rPr lang="en-GB" b="1" dirty="0" smtClean="0"/>
              <a:t>.</a:t>
            </a:r>
            <a:r>
              <a:rPr lang="en-GB" b="1" dirty="0"/>
              <a:t> </a:t>
            </a:r>
            <a:endParaRPr lang="en-US" b="1" dirty="0"/>
          </a:p>
          <a:p>
            <a:pPr marL="0" indent="0" algn="just">
              <a:buNone/>
            </a:pPr>
            <a:endParaRPr lang="en-US" dirty="0"/>
          </a:p>
          <a:p>
            <a:pPr algn="just"/>
            <a:endParaRPr lang="en-US" dirty="0"/>
          </a:p>
        </p:txBody>
      </p:sp>
    </p:spTree>
    <p:extLst>
      <p:ext uri="{BB962C8B-B14F-4D97-AF65-F5344CB8AC3E}">
        <p14:creationId xmlns:p14="http://schemas.microsoft.com/office/powerpoint/2010/main" val="2575570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smtClean="0"/>
              <a:t>In </a:t>
            </a:r>
            <a:r>
              <a:rPr lang="en-GB" i="1" dirty="0" smtClean="0"/>
              <a:t>British Northrop Ltd v. </a:t>
            </a:r>
            <a:r>
              <a:rPr lang="en-GB" i="1" dirty="0" err="1" smtClean="0"/>
              <a:t>Texteam</a:t>
            </a:r>
            <a:r>
              <a:rPr lang="en-GB" i="1" dirty="0" smtClean="0"/>
              <a:t> Blackburn Ltd</a:t>
            </a:r>
            <a:r>
              <a:rPr lang="en-GB" dirty="0" smtClean="0"/>
              <a:t>, </a:t>
            </a:r>
            <a:r>
              <a:rPr lang="en-GB" dirty="0" err="1" smtClean="0"/>
              <a:t>Megarry</a:t>
            </a:r>
            <a:r>
              <a:rPr lang="en-GB" dirty="0" smtClean="0"/>
              <a:t> J. observed as follows:</a:t>
            </a:r>
            <a:endParaRPr lang="en-US" dirty="0" smtClean="0"/>
          </a:p>
          <a:p>
            <a:pPr algn="just"/>
            <a:r>
              <a:rPr lang="en-GB" b="1" dirty="0" smtClean="0"/>
              <a:t>“Copyright is concerned not with any originality of ideas but with their form of expression, and it is in that expression that originality is requisite. That expression need not be original or novel in form, but it must originate with the author and not be copied from another work…. A drawing which is simply traced from another drawing is not an original artistic work: a drawing which is made without any copying from anything originates from the artist”.  </a:t>
            </a:r>
            <a:endParaRPr lang="en-US" b="1" dirty="0" smtClean="0"/>
          </a:p>
          <a:p>
            <a:pPr algn="just"/>
            <a:endParaRPr lang="en-US" dirty="0"/>
          </a:p>
        </p:txBody>
      </p:sp>
    </p:spTree>
    <p:extLst>
      <p:ext uri="{BB962C8B-B14F-4D97-AF65-F5344CB8AC3E}">
        <p14:creationId xmlns:p14="http://schemas.microsoft.com/office/powerpoint/2010/main" val="28488620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Originality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(ii)     Investment of Skill, Labour or </a:t>
            </a:r>
            <a:r>
              <a:rPr lang="en-GB" b="1" dirty="0" smtClean="0"/>
              <a:t>Judgment</a:t>
            </a:r>
            <a:endParaRPr lang="en-US" dirty="0"/>
          </a:p>
          <a:p>
            <a:pPr algn="just"/>
            <a:r>
              <a:rPr lang="en-GB" dirty="0"/>
              <a:t>There are two aspects to the contribution that must be made for the production of protected work, namely that there </a:t>
            </a:r>
            <a:r>
              <a:rPr lang="en-GB" b="1" dirty="0"/>
              <a:t>must be an investment of skill, labour or judgment, and that investment must reach a certain degree</a:t>
            </a:r>
            <a:r>
              <a:rPr lang="en-GB" dirty="0"/>
              <a:t>. </a:t>
            </a:r>
            <a:endParaRPr lang="en-GB" dirty="0" smtClean="0"/>
          </a:p>
          <a:p>
            <a:pPr algn="just"/>
            <a:r>
              <a:rPr lang="en-GB" b="1" dirty="0" smtClean="0"/>
              <a:t>The </a:t>
            </a:r>
            <a:r>
              <a:rPr lang="en-GB" b="1" dirty="0"/>
              <a:t>skill, labour or judgment must have relevance to the literary, dramatic, musical or artistic work. </a:t>
            </a:r>
            <a:endParaRPr lang="en-GB" b="1" dirty="0" smtClean="0"/>
          </a:p>
          <a:p>
            <a:pPr algn="just"/>
            <a:r>
              <a:rPr lang="en-GB" dirty="0" smtClean="0"/>
              <a:t>The </a:t>
            </a:r>
            <a:r>
              <a:rPr lang="en-GB" dirty="0"/>
              <a:t>degree or sufficient of skill, labour or judgment that is required is a matter which can only be determined from case to case.</a:t>
            </a:r>
            <a:endParaRPr lang="en-US" dirty="0"/>
          </a:p>
          <a:p>
            <a:pPr algn="just"/>
            <a:endParaRPr lang="en-US" dirty="0"/>
          </a:p>
        </p:txBody>
      </p:sp>
    </p:spTree>
    <p:extLst>
      <p:ext uri="{BB962C8B-B14F-4D97-AF65-F5344CB8AC3E}">
        <p14:creationId xmlns:p14="http://schemas.microsoft.com/office/powerpoint/2010/main" val="2708910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lstStyle/>
          <a:p>
            <a:pPr algn="just"/>
            <a:r>
              <a:rPr lang="en-GB" dirty="0"/>
              <a:t>The cases examined below shows how the </a:t>
            </a:r>
            <a:r>
              <a:rPr lang="en-GB" b="1" dirty="0"/>
              <a:t>English courts have dealt with the principle that for the work to be original the work must result from the investment of individual skill, labour or judgment. </a:t>
            </a:r>
            <a:endParaRPr lang="en-US" b="1" dirty="0"/>
          </a:p>
          <a:p>
            <a:pPr marL="0" indent="0" algn="just">
              <a:buNone/>
            </a:pPr>
            <a:endParaRPr lang="en-US" dirty="0"/>
          </a:p>
        </p:txBody>
      </p:sp>
    </p:spTree>
    <p:extLst>
      <p:ext uri="{BB962C8B-B14F-4D97-AF65-F5344CB8AC3E}">
        <p14:creationId xmlns:p14="http://schemas.microsoft.com/office/powerpoint/2010/main" val="11348603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In </a:t>
            </a:r>
            <a:r>
              <a:rPr lang="en-GB" i="1" dirty="0"/>
              <a:t>MacMillan v. Cooper</a:t>
            </a:r>
            <a:r>
              <a:rPr lang="en-GB" dirty="0"/>
              <a:t>, Lord Atkinson made the following observation on the meaning of the term originality</a:t>
            </a:r>
            <a:r>
              <a:rPr lang="en-GB" dirty="0" smtClean="0"/>
              <a:t>:</a:t>
            </a:r>
            <a:endParaRPr lang="en-US" dirty="0"/>
          </a:p>
          <a:p>
            <a:pPr algn="just"/>
            <a:r>
              <a:rPr lang="en-GB" b="1" dirty="0"/>
              <a:t>“…….it is the product of the labour, skill, and capital of one man which must not be appropriated by another, not the elements, the raw material, if one may use the expression, upon which the labour and skill and capital of the first have been expended. To secure copyright for this product it is necessary that the labour, skill and capital should be expended sufficiently to impart to the product some quality or character which the raw material did not possess, and which differentiates the product from the raw material”.</a:t>
            </a:r>
            <a:endParaRPr lang="en-US" b="1" dirty="0"/>
          </a:p>
          <a:p>
            <a:pPr marL="0" indent="0">
              <a:buNone/>
            </a:pPr>
            <a:endParaRPr lang="en-US" dirty="0"/>
          </a:p>
          <a:p>
            <a:pPr algn="just"/>
            <a:endParaRPr lang="en-US" dirty="0"/>
          </a:p>
        </p:txBody>
      </p:sp>
    </p:spTree>
    <p:extLst>
      <p:ext uri="{BB962C8B-B14F-4D97-AF65-F5344CB8AC3E}">
        <p14:creationId xmlns:p14="http://schemas.microsoft.com/office/powerpoint/2010/main" val="39341169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Presentation</a:t>
            </a:r>
            <a:endParaRPr lang="en-US" dirty="0"/>
          </a:p>
        </p:txBody>
      </p:sp>
      <p:sp>
        <p:nvSpPr>
          <p:cNvPr id="3" name="Content Placeholder 2"/>
          <p:cNvSpPr>
            <a:spLocks noGrp="1"/>
          </p:cNvSpPr>
          <p:nvPr>
            <p:ph idx="1"/>
          </p:nvPr>
        </p:nvSpPr>
        <p:spPr/>
        <p:txBody>
          <a:bodyPr>
            <a:normAutofit lnSpcReduction="10000"/>
          </a:bodyPr>
          <a:lstStyle/>
          <a:p>
            <a:r>
              <a:rPr lang="en-US" b="1" dirty="0" smtClean="0"/>
              <a:t>Introduction</a:t>
            </a:r>
          </a:p>
          <a:p>
            <a:r>
              <a:rPr lang="en-US" b="1" dirty="0" smtClean="0"/>
              <a:t>Ideas v Expression Dichotomy</a:t>
            </a:r>
          </a:p>
          <a:p>
            <a:r>
              <a:rPr lang="en-US" b="1" dirty="0" smtClean="0"/>
              <a:t>Originality </a:t>
            </a:r>
          </a:p>
          <a:p>
            <a:r>
              <a:rPr lang="en-US" b="1" dirty="0" smtClean="0"/>
              <a:t>Meaning of “Work”</a:t>
            </a:r>
          </a:p>
          <a:p>
            <a:r>
              <a:rPr lang="en-US" b="1" dirty="0" smtClean="0"/>
              <a:t>Protected Works</a:t>
            </a:r>
          </a:p>
          <a:p>
            <a:r>
              <a:rPr lang="en-US" b="1" dirty="0" smtClean="0"/>
              <a:t>Derivative Works</a:t>
            </a:r>
          </a:p>
          <a:p>
            <a:r>
              <a:rPr lang="en-US" b="1" dirty="0" smtClean="0"/>
              <a:t>State Copyright </a:t>
            </a:r>
          </a:p>
          <a:p>
            <a:r>
              <a:rPr lang="en-US" b="1" dirty="0" smtClean="0"/>
              <a:t>Works that Violet Public Order</a:t>
            </a:r>
            <a:endParaRPr lang="en-US" b="1" dirty="0"/>
          </a:p>
        </p:txBody>
      </p:sp>
    </p:spTree>
    <p:extLst>
      <p:ext uri="{BB962C8B-B14F-4D97-AF65-F5344CB8AC3E}">
        <p14:creationId xmlns:p14="http://schemas.microsoft.com/office/powerpoint/2010/main" val="2790646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In </a:t>
            </a:r>
            <a:r>
              <a:rPr lang="en-GB" i="1" dirty="0"/>
              <a:t>Ladbroke (Football) Ltd v. William Hill (Football) Ltd</a:t>
            </a:r>
            <a:r>
              <a:rPr lang="en-GB" dirty="0"/>
              <a:t> the plaintiff devised a popular football betting coupon. The defendant copied the format and bets from the plaintiff’s coupon, but gave some bets new names and worked out the odds independently. The plaintiff sued for copyright infringement of its work as a compilation. The </a:t>
            </a:r>
            <a:r>
              <a:rPr lang="en-GB" dirty="0" err="1"/>
              <a:t>defandant</a:t>
            </a:r>
            <a:r>
              <a:rPr lang="en-GB" dirty="0"/>
              <a:t> denied that the plaintiff’s work was “original</a:t>
            </a:r>
            <a:r>
              <a:rPr lang="en-GB" dirty="0" smtClean="0"/>
              <a:t>”.</a:t>
            </a:r>
            <a:endParaRPr lang="en-US" dirty="0"/>
          </a:p>
          <a:p>
            <a:pPr algn="just"/>
            <a:endParaRPr lang="en-US" dirty="0"/>
          </a:p>
        </p:txBody>
      </p:sp>
    </p:spTree>
    <p:extLst>
      <p:ext uri="{BB962C8B-B14F-4D97-AF65-F5344CB8AC3E}">
        <p14:creationId xmlns:p14="http://schemas.microsoft.com/office/powerpoint/2010/main" val="1067003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Lord Pearce had the following to say concerning “originality”:</a:t>
            </a:r>
            <a:endParaRPr lang="en-US" dirty="0"/>
          </a:p>
          <a:p>
            <a:pPr algn="just"/>
            <a:r>
              <a:rPr lang="en-GB" b="1" dirty="0"/>
              <a:t> In such cases the courts have looked to see whether the compilation of the unoriginal material called for work or skill or expense. If it did, it is entitled to be considered original and to be protected against those who wish to steal the fruits of the work or skill or expense by copying it without taking the trouble to compile it themselves. So the protection given by such copyright is in no sense a monopoly, for it is open to a rival to produce the same result if he chooses to evolve it by his own labours…</a:t>
            </a:r>
            <a:endParaRPr lang="en-US" b="1" dirty="0"/>
          </a:p>
          <a:p>
            <a:pPr algn="just"/>
            <a:endParaRPr lang="en-US" dirty="0"/>
          </a:p>
        </p:txBody>
      </p:sp>
    </p:spTree>
    <p:extLst>
      <p:ext uri="{BB962C8B-B14F-4D97-AF65-F5344CB8AC3E}">
        <p14:creationId xmlns:p14="http://schemas.microsoft.com/office/powerpoint/2010/main" val="1493067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lstStyle/>
          <a:p>
            <a:pPr algn="just"/>
            <a:r>
              <a:rPr lang="en-GB" i="1" dirty="0"/>
              <a:t>British Leyland Motor Corp Ltd v. Armstrong Patents Co </a:t>
            </a:r>
            <a:r>
              <a:rPr lang="en-GB" i="1" dirty="0" smtClean="0"/>
              <a:t>Ltd</a:t>
            </a:r>
          </a:p>
          <a:p>
            <a:pPr algn="just"/>
            <a:r>
              <a:rPr lang="en-GB" i="1" dirty="0"/>
              <a:t>In Bookmakers Afternoon Greyhound Services Ltd v. </a:t>
            </a:r>
            <a:r>
              <a:rPr lang="en-GB" i="1" dirty="0" err="1"/>
              <a:t>Wilf</a:t>
            </a:r>
            <a:r>
              <a:rPr lang="en-GB" i="1" dirty="0"/>
              <a:t> Gilbert (Staffordshire) </a:t>
            </a:r>
            <a:r>
              <a:rPr lang="en-GB" i="1" dirty="0" smtClean="0"/>
              <a:t>Ltd</a:t>
            </a:r>
          </a:p>
          <a:p>
            <a:pPr algn="just"/>
            <a:r>
              <a:rPr lang="en-GB" i="1" dirty="0" smtClean="0"/>
              <a:t>G.A</a:t>
            </a:r>
            <a:r>
              <a:rPr lang="en-GB" i="1" dirty="0"/>
              <a:t>.</a:t>
            </a:r>
            <a:r>
              <a:rPr lang="en-GB" dirty="0"/>
              <a:t> </a:t>
            </a:r>
            <a:r>
              <a:rPr lang="en-GB" i="1" dirty="0"/>
              <a:t>Cramp &amp; Sons Ltd v. Frank </a:t>
            </a:r>
            <a:r>
              <a:rPr lang="en-GB" i="1" dirty="0" err="1"/>
              <a:t>Smythson</a:t>
            </a:r>
            <a:r>
              <a:rPr lang="en-GB" i="1" dirty="0"/>
              <a:t> </a:t>
            </a:r>
            <a:r>
              <a:rPr lang="en-GB" i="1" dirty="0" smtClean="0"/>
              <a:t>Ltd</a:t>
            </a:r>
          </a:p>
          <a:p>
            <a:pPr algn="just"/>
            <a:r>
              <a:rPr lang="en-GB" b="1" dirty="0" smtClean="0"/>
              <a:t>In the above cases the Courts </a:t>
            </a:r>
            <a:r>
              <a:rPr lang="en-GB" b="1" dirty="0"/>
              <a:t>emphasised the need for skill and labour as a condition for work to attract copyright.</a:t>
            </a:r>
            <a:endParaRPr lang="en-US" b="1" dirty="0"/>
          </a:p>
        </p:txBody>
      </p:sp>
    </p:spTree>
    <p:extLst>
      <p:ext uri="{BB962C8B-B14F-4D97-AF65-F5344CB8AC3E}">
        <p14:creationId xmlns:p14="http://schemas.microsoft.com/office/powerpoint/2010/main" val="2058852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It is imperative to state that </a:t>
            </a:r>
            <a:r>
              <a:rPr lang="en-GB" b="1" dirty="0"/>
              <a:t>though the amount of skill, labour or judgment can be crucial and decisive in determining whether or not a work qualifies to be original, where, however, a work is merely a copy of another work no originality shall be conferred on the copied work despite the amount of skill, labour or judgment expended on creating or producing the work. </a:t>
            </a:r>
            <a:endParaRPr lang="en-GB" b="1" dirty="0" smtClean="0"/>
          </a:p>
          <a:p>
            <a:pPr algn="just"/>
            <a:endParaRPr lang="en-US" dirty="0"/>
          </a:p>
        </p:txBody>
      </p:sp>
    </p:spTree>
    <p:extLst>
      <p:ext uri="{BB962C8B-B14F-4D97-AF65-F5344CB8AC3E}">
        <p14:creationId xmlns:p14="http://schemas.microsoft.com/office/powerpoint/2010/main" val="2044330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In </a:t>
            </a:r>
            <a:r>
              <a:rPr lang="en-GB" i="1" dirty="0"/>
              <a:t>L.B. (Plastics) ltd v. Swish Products Ltd </a:t>
            </a:r>
            <a:r>
              <a:rPr lang="en-GB" dirty="0" err="1"/>
              <a:t>Whitford</a:t>
            </a:r>
            <a:r>
              <a:rPr lang="en-GB" dirty="0"/>
              <a:t> J. stated that</a:t>
            </a:r>
            <a:r>
              <a:rPr lang="en-GB" dirty="0" smtClean="0"/>
              <a:t>:</a:t>
            </a:r>
          </a:p>
          <a:p>
            <a:pPr algn="just"/>
            <a:r>
              <a:rPr lang="en-GB" b="1" dirty="0" smtClean="0"/>
              <a:t>“It </a:t>
            </a:r>
            <a:r>
              <a:rPr lang="en-GB" b="1" dirty="0"/>
              <a:t>by no means follows, however, that that which is an exact and literal reproduction in two-dimensional form of an existing two-dimensional work becomes an original work simply because the process of copying it involves the application of skill and labour. There must be some element of material alteration or embellishment which suffices to make the totality of the work an original work. Of course, even a relatively small alteration or addition quantitatively may, if material, suffice to convert that which is substantially copied from an earlier work into an original work.  Whether it does so or not is a question of degree having regard to the quality rather than the quantity of the addition. But copying, per se, however much skill or labour may be devoted to the process, cannot make an original work. A well executed tracing is the result of much labour and skill but remains what it is, a tracing.” </a:t>
            </a:r>
            <a:endParaRPr lang="en-US" b="1" dirty="0"/>
          </a:p>
        </p:txBody>
      </p:sp>
    </p:spTree>
    <p:extLst>
      <p:ext uri="{BB962C8B-B14F-4D97-AF65-F5344CB8AC3E}">
        <p14:creationId xmlns:p14="http://schemas.microsoft.com/office/powerpoint/2010/main" val="1093329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In the United States before the Supreme Court’s decision in the case of </a:t>
            </a:r>
            <a:r>
              <a:rPr lang="en-GB" i="1" dirty="0" err="1"/>
              <a:t>Feist</a:t>
            </a:r>
            <a:r>
              <a:rPr lang="en-GB" i="1" dirty="0"/>
              <a:t> Publications Inc. v. Rural Telephone Service Co. </a:t>
            </a:r>
            <a:r>
              <a:rPr lang="en-GB" i="1" dirty="0" err="1"/>
              <a:t>Inc</a:t>
            </a:r>
            <a:r>
              <a:rPr lang="en-GB" dirty="0"/>
              <a:t>, courts tended to apply tests of invested labour (“sweat of the brow”) or creativity in order to assess fulfilment of the originality criterion. </a:t>
            </a:r>
            <a:endParaRPr lang="en-GB" dirty="0" smtClean="0"/>
          </a:p>
          <a:p>
            <a:pPr algn="just"/>
            <a:r>
              <a:rPr lang="en-GB" b="1" dirty="0" smtClean="0"/>
              <a:t>In </a:t>
            </a:r>
            <a:r>
              <a:rPr lang="en-GB" b="1" i="1" dirty="0" err="1"/>
              <a:t>Feist</a:t>
            </a:r>
            <a:r>
              <a:rPr lang="en-GB" b="1" dirty="0"/>
              <a:t>, however, the “sweat of the brow” criterion of assessing originality was rejected, the Court holding that labour alone could not constitute originality, and the investment of a “modicum of creativity” was necessary.   </a:t>
            </a:r>
            <a:endParaRPr lang="en-US" b="1" dirty="0"/>
          </a:p>
          <a:p>
            <a:pPr algn="just"/>
            <a:endParaRPr lang="en-US" dirty="0"/>
          </a:p>
        </p:txBody>
      </p:sp>
    </p:spTree>
    <p:extLst>
      <p:ext uri="{BB962C8B-B14F-4D97-AF65-F5344CB8AC3E}">
        <p14:creationId xmlns:p14="http://schemas.microsoft.com/office/powerpoint/2010/main" val="3939279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In </a:t>
            </a:r>
            <a:r>
              <a:rPr lang="en-GB" i="1" dirty="0" err="1"/>
              <a:t>Feist</a:t>
            </a:r>
            <a:r>
              <a:rPr lang="en-GB" dirty="0"/>
              <a:t>, the plaintiff, Rural compiled a white pages telephone book information given to it by subscribers when they applied for a telephone. Rural was obliged by law to produce such a phone book annually. </a:t>
            </a:r>
            <a:r>
              <a:rPr lang="en-GB" dirty="0" err="1"/>
              <a:t>Feist</a:t>
            </a:r>
            <a:r>
              <a:rPr lang="en-GB" dirty="0"/>
              <a:t> wanted to publish a telephone directory for a large region (47,000 listings) that included </a:t>
            </a:r>
            <a:r>
              <a:rPr lang="en-GB" dirty="0" err="1"/>
              <a:t>Rural’s</a:t>
            </a:r>
            <a:r>
              <a:rPr lang="en-GB" dirty="0"/>
              <a:t> subscribers (7,700 listings). </a:t>
            </a:r>
            <a:r>
              <a:rPr lang="en-GB" dirty="0" err="1"/>
              <a:t>Feist</a:t>
            </a:r>
            <a:r>
              <a:rPr lang="en-GB" dirty="0"/>
              <a:t> used about 1,300 of </a:t>
            </a:r>
            <a:r>
              <a:rPr lang="en-GB" dirty="0" err="1"/>
              <a:t>Rural’s</a:t>
            </a:r>
            <a:r>
              <a:rPr lang="en-GB" dirty="0"/>
              <a:t> listings in defiance of </a:t>
            </a:r>
            <a:r>
              <a:rPr lang="en-GB" dirty="0" err="1"/>
              <a:t>Rural’s</a:t>
            </a:r>
            <a:r>
              <a:rPr lang="en-GB" dirty="0"/>
              <a:t> expressed wishes, claiming that </a:t>
            </a:r>
            <a:r>
              <a:rPr lang="en-GB" dirty="0" err="1"/>
              <a:t>Rural’s</a:t>
            </a:r>
            <a:r>
              <a:rPr lang="en-GB" dirty="0"/>
              <a:t> work was unoriginal. </a:t>
            </a:r>
            <a:endParaRPr lang="en-US" dirty="0"/>
          </a:p>
          <a:p>
            <a:pPr algn="just"/>
            <a:endParaRPr lang="en-US" dirty="0"/>
          </a:p>
        </p:txBody>
      </p:sp>
    </p:spTree>
    <p:extLst>
      <p:ext uri="{BB962C8B-B14F-4D97-AF65-F5344CB8AC3E}">
        <p14:creationId xmlns:p14="http://schemas.microsoft.com/office/powerpoint/2010/main" val="14560065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The Court held that the listings were not entitled to copyright. The Court stated that while facts are not copyrightable, compilations of facts are within the subject matter of copyright.</a:t>
            </a:r>
            <a:r>
              <a:rPr lang="en-GB" dirty="0"/>
              <a:t> The court noted the tension between these two propositions, and pointed out that facts do not owe their origin to an act of authorship, but factual compilations may possess the requisite originality</a:t>
            </a:r>
            <a:r>
              <a:rPr lang="en-GB" dirty="0" smtClean="0"/>
              <a:t>.</a:t>
            </a:r>
          </a:p>
          <a:p>
            <a:pPr algn="just"/>
            <a:r>
              <a:rPr lang="en-GB" dirty="0" smtClean="0"/>
              <a:t>See </a:t>
            </a:r>
            <a:r>
              <a:rPr lang="en-GB" dirty="0"/>
              <a:t>Justice </a:t>
            </a:r>
            <a:r>
              <a:rPr lang="en-GB" dirty="0" smtClean="0"/>
              <a:t>O’Connor reasoning in the </a:t>
            </a:r>
            <a:r>
              <a:rPr lang="en-GB" b="1" dirty="0" err="1" smtClean="0"/>
              <a:t>Feist</a:t>
            </a:r>
            <a:r>
              <a:rPr lang="en-GB" b="1" dirty="0" smtClean="0"/>
              <a:t> Case</a:t>
            </a:r>
            <a:r>
              <a:rPr lang="en-GB" dirty="0" smtClean="0"/>
              <a:t>  </a:t>
            </a:r>
            <a:endParaRPr lang="en-US" dirty="0"/>
          </a:p>
          <a:p>
            <a:pPr algn="just"/>
            <a:endParaRPr lang="en-US" dirty="0"/>
          </a:p>
        </p:txBody>
      </p:sp>
    </p:spTree>
    <p:extLst>
      <p:ext uri="{BB962C8B-B14F-4D97-AF65-F5344CB8AC3E}">
        <p14:creationId xmlns:p14="http://schemas.microsoft.com/office/powerpoint/2010/main" val="1819666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Similarly, in the case of </a:t>
            </a:r>
            <a:r>
              <a:rPr lang="en-GB" i="1" dirty="0"/>
              <a:t>Tele-Direct (Publications) Inc. v. America Business Information Inc.</a:t>
            </a:r>
            <a:r>
              <a:rPr lang="en-GB" dirty="0"/>
              <a:t>, the Canadian Federal Court of Appeal held that </a:t>
            </a:r>
            <a:r>
              <a:rPr lang="en-GB" b="1" dirty="0"/>
              <a:t>“sweat of the brow” alone is not sufficient to constitute originality: there must be an element of creativity</a:t>
            </a:r>
            <a:r>
              <a:rPr lang="en-GB" dirty="0"/>
              <a:t>. </a:t>
            </a:r>
            <a:endParaRPr lang="en-GB" dirty="0" smtClean="0"/>
          </a:p>
          <a:p>
            <a:pPr algn="just"/>
            <a:r>
              <a:rPr lang="en-GB" dirty="0" smtClean="0"/>
              <a:t>The </a:t>
            </a:r>
            <a:r>
              <a:rPr lang="en-GB" dirty="0"/>
              <a:t>Court held that the plaintiff’s </a:t>
            </a:r>
            <a:r>
              <a:rPr lang="en-GB" b="1" dirty="0"/>
              <a:t>contribution to the compilation of directories was commonplace and mechanical, lacking creative element.   </a:t>
            </a:r>
            <a:endParaRPr lang="en-US" b="1" dirty="0"/>
          </a:p>
          <a:p>
            <a:pPr algn="just"/>
            <a:endParaRPr lang="en-US" dirty="0"/>
          </a:p>
        </p:txBody>
      </p:sp>
    </p:spTree>
    <p:extLst>
      <p:ext uri="{BB962C8B-B14F-4D97-AF65-F5344CB8AC3E}">
        <p14:creationId xmlns:p14="http://schemas.microsoft.com/office/powerpoint/2010/main" val="25463634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Originality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By </a:t>
            </a:r>
            <a:r>
              <a:rPr lang="en-GB" dirty="0" err="1"/>
              <a:t>analyzing</a:t>
            </a:r>
            <a:r>
              <a:rPr lang="en-GB" dirty="0"/>
              <a:t> the cases which have been discussed above, it can be safely concluded that the </a:t>
            </a:r>
            <a:r>
              <a:rPr lang="en-GB" b="1" dirty="0"/>
              <a:t>traditional approach taken by United Kingdom and systems of law derived from </a:t>
            </a:r>
            <a:r>
              <a:rPr lang="en-GB" b="1" dirty="0" smtClean="0"/>
              <a:t>it </a:t>
            </a:r>
            <a:r>
              <a:rPr lang="en-GB" b="1" dirty="0"/>
              <a:t>in assessing ‘originality’ is to refer to “skill, labour or judgment. </a:t>
            </a:r>
            <a:endParaRPr lang="en-GB" b="1" dirty="0" smtClean="0"/>
          </a:p>
          <a:p>
            <a:pPr algn="just"/>
            <a:r>
              <a:rPr lang="en-GB" dirty="0" smtClean="0"/>
              <a:t>On </a:t>
            </a:r>
            <a:r>
              <a:rPr lang="en-GB" dirty="0"/>
              <a:t>the other hand, countries like </a:t>
            </a:r>
            <a:r>
              <a:rPr lang="en-GB" b="1" dirty="0"/>
              <a:t>USA, Canada and  civil law countries like France regard ‘originality’ as involving creativity. </a:t>
            </a:r>
            <a:endParaRPr lang="en-GB" b="1" dirty="0" smtClean="0"/>
          </a:p>
          <a:p>
            <a:pPr algn="just"/>
            <a:r>
              <a:rPr lang="en-GB" dirty="0" smtClean="0"/>
              <a:t>Besides </a:t>
            </a:r>
            <a:r>
              <a:rPr lang="en-GB" dirty="0"/>
              <a:t>the United Kingdom and systems of law derived from it generally require </a:t>
            </a:r>
            <a:r>
              <a:rPr lang="en-GB" b="1" dirty="0"/>
              <a:t>a lower standard of originality than the civil law countries which often require creativity. </a:t>
            </a:r>
            <a:endParaRPr lang="en-US" b="1" dirty="0"/>
          </a:p>
          <a:p>
            <a:pPr algn="just"/>
            <a:endParaRPr lang="en-US" dirty="0"/>
          </a:p>
        </p:txBody>
      </p:sp>
    </p:spTree>
    <p:extLst>
      <p:ext uri="{BB962C8B-B14F-4D97-AF65-F5344CB8AC3E}">
        <p14:creationId xmlns:p14="http://schemas.microsoft.com/office/powerpoint/2010/main" val="2900835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Copyright subsists in the following works:</a:t>
            </a:r>
            <a:endParaRPr lang="en-US" dirty="0"/>
          </a:p>
          <a:p>
            <a:pPr lvl="0" algn="just">
              <a:buFont typeface="Wingdings" pitchFamily="2" charset="2"/>
              <a:buChar char="Ø"/>
            </a:pPr>
            <a:r>
              <a:rPr lang="en-GB" b="1" dirty="0"/>
              <a:t>original literary, musical, artistic works or computer programs;</a:t>
            </a:r>
            <a:endParaRPr lang="en-US" b="1" dirty="0"/>
          </a:p>
          <a:p>
            <a:pPr lvl="0" algn="just">
              <a:buFont typeface="Wingdings" pitchFamily="2" charset="2"/>
              <a:buChar char="Ø"/>
            </a:pPr>
            <a:r>
              <a:rPr lang="en-GB" b="1" dirty="0"/>
              <a:t>compilations; </a:t>
            </a:r>
            <a:endParaRPr lang="en-US" b="1" dirty="0"/>
          </a:p>
          <a:p>
            <a:pPr lvl="0" algn="just">
              <a:buFont typeface="Wingdings" pitchFamily="2" charset="2"/>
              <a:buChar char="Ø"/>
            </a:pPr>
            <a:r>
              <a:rPr lang="en-GB" b="1" dirty="0" err="1"/>
              <a:t>audiovisual</a:t>
            </a:r>
            <a:r>
              <a:rPr lang="en-GB" b="1" dirty="0"/>
              <a:t> works; </a:t>
            </a:r>
            <a:endParaRPr lang="en-US" b="1" dirty="0"/>
          </a:p>
          <a:p>
            <a:pPr lvl="0" algn="just">
              <a:buFont typeface="Wingdings" pitchFamily="2" charset="2"/>
              <a:buChar char="Ø"/>
            </a:pPr>
            <a:r>
              <a:rPr lang="en-GB" b="1" dirty="0"/>
              <a:t>sound recordings; </a:t>
            </a:r>
            <a:endParaRPr lang="en-US" b="1" dirty="0"/>
          </a:p>
          <a:p>
            <a:pPr lvl="0" algn="just">
              <a:buFont typeface="Wingdings" pitchFamily="2" charset="2"/>
              <a:buChar char="Ø"/>
            </a:pPr>
            <a:r>
              <a:rPr lang="en-GB" b="1" dirty="0"/>
              <a:t>broadcasts; </a:t>
            </a:r>
            <a:endParaRPr lang="en-US" b="1" dirty="0"/>
          </a:p>
          <a:p>
            <a:pPr lvl="0" algn="just">
              <a:buFont typeface="Wingdings" pitchFamily="2" charset="2"/>
              <a:buChar char="Ø"/>
            </a:pPr>
            <a:r>
              <a:rPr lang="en-GB" b="1" dirty="0"/>
              <a:t>cable program; and </a:t>
            </a:r>
            <a:endParaRPr lang="en-US" b="1" dirty="0"/>
          </a:p>
          <a:p>
            <a:pPr lvl="0" algn="just">
              <a:buFont typeface="Wingdings" pitchFamily="2" charset="2"/>
              <a:buChar char="Ø"/>
            </a:pPr>
            <a:r>
              <a:rPr lang="en-GB" b="1" dirty="0"/>
              <a:t>typographical arrangements of published editions of literary works.    </a:t>
            </a:r>
            <a:endParaRPr lang="en-US" b="1" dirty="0"/>
          </a:p>
          <a:p>
            <a:pPr marL="0" indent="0">
              <a:buNone/>
            </a:pPr>
            <a:endParaRPr lang="en-US" dirty="0"/>
          </a:p>
          <a:p>
            <a:endParaRPr lang="en-US" dirty="0"/>
          </a:p>
        </p:txBody>
      </p:sp>
    </p:spTree>
    <p:extLst>
      <p:ext uri="{BB962C8B-B14F-4D97-AF65-F5344CB8AC3E}">
        <p14:creationId xmlns:p14="http://schemas.microsoft.com/office/powerpoint/2010/main" val="16651991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Originality </a:t>
            </a:r>
            <a:br>
              <a:rPr lang="en-US" b="1"/>
            </a:br>
            <a:endParaRPr lang="en-US"/>
          </a:p>
        </p:txBody>
      </p:sp>
      <p:sp>
        <p:nvSpPr>
          <p:cNvPr id="3" name="Content Placeholder 2"/>
          <p:cNvSpPr>
            <a:spLocks noGrp="1"/>
          </p:cNvSpPr>
          <p:nvPr>
            <p:ph idx="1"/>
          </p:nvPr>
        </p:nvSpPr>
        <p:spPr/>
        <p:txBody>
          <a:bodyPr>
            <a:normAutofit lnSpcReduction="10000"/>
          </a:bodyPr>
          <a:lstStyle/>
          <a:p>
            <a:pPr algn="just"/>
            <a:r>
              <a:rPr lang="en-US" dirty="0" smtClean="0"/>
              <a:t>Between the two basic concepts or notions</a:t>
            </a:r>
            <a:r>
              <a:rPr lang="en-GB" dirty="0" smtClean="0"/>
              <a:t>, </a:t>
            </a:r>
            <a:r>
              <a:rPr lang="en-GB" dirty="0"/>
              <a:t>namely that for a work to be </a:t>
            </a:r>
            <a:r>
              <a:rPr lang="en-GB" b="1" dirty="0"/>
              <a:t>“original</a:t>
            </a:r>
            <a:r>
              <a:rPr lang="en-GB" dirty="0"/>
              <a:t>”:</a:t>
            </a:r>
            <a:endParaRPr lang="en-US" dirty="0"/>
          </a:p>
          <a:p>
            <a:pPr algn="just"/>
            <a:r>
              <a:rPr lang="en-GB" b="1" dirty="0"/>
              <a:t>(i) that the work must not be merely a copy of a previous work; and</a:t>
            </a:r>
            <a:endParaRPr lang="en-US" b="1" dirty="0"/>
          </a:p>
          <a:p>
            <a:pPr algn="just"/>
            <a:r>
              <a:rPr lang="en-GB" b="1" dirty="0"/>
              <a:t>(ii)  that the work is a result of the investment of individual skill, labour or judgment.</a:t>
            </a:r>
            <a:endParaRPr lang="en-US" b="1" dirty="0"/>
          </a:p>
          <a:p>
            <a:pPr algn="just"/>
            <a:r>
              <a:rPr lang="en-US" b="1" dirty="0" smtClean="0"/>
              <a:t>WHICH CONCEPT OR NOTION IS APPLICABLE TO ZAMBIA?</a:t>
            </a:r>
            <a:endParaRPr lang="en-US" b="1" dirty="0"/>
          </a:p>
        </p:txBody>
      </p:sp>
    </p:spTree>
    <p:extLst>
      <p:ext uri="{BB962C8B-B14F-4D97-AF65-F5344CB8AC3E}">
        <p14:creationId xmlns:p14="http://schemas.microsoft.com/office/powerpoint/2010/main" val="3471830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Meaning of “Work”</a:t>
            </a:r>
            <a:endParaRPr lang="en-US" dirty="0"/>
          </a:p>
        </p:txBody>
      </p:sp>
      <p:sp>
        <p:nvSpPr>
          <p:cNvPr id="3" name="Content Placeholder 2"/>
          <p:cNvSpPr>
            <a:spLocks noGrp="1"/>
          </p:cNvSpPr>
          <p:nvPr>
            <p:ph idx="1"/>
          </p:nvPr>
        </p:nvSpPr>
        <p:spPr/>
        <p:txBody>
          <a:bodyPr>
            <a:normAutofit/>
          </a:bodyPr>
          <a:lstStyle/>
          <a:p>
            <a:pPr algn="just"/>
            <a:r>
              <a:rPr lang="en-GB" dirty="0"/>
              <a:t>For copyright to subsist in, for example </a:t>
            </a:r>
            <a:r>
              <a:rPr lang="en-GB" b="1" dirty="0"/>
              <a:t>literary, dramatic, musical or artistic work, it must qualify as a work. </a:t>
            </a:r>
            <a:endParaRPr lang="en-GB" b="1" dirty="0" smtClean="0"/>
          </a:p>
          <a:p>
            <a:pPr algn="just"/>
            <a:r>
              <a:rPr lang="en-GB" dirty="0" smtClean="0"/>
              <a:t>Considered </a:t>
            </a:r>
            <a:r>
              <a:rPr lang="en-GB" dirty="0"/>
              <a:t>in relation to the production of the human mind, </a:t>
            </a:r>
            <a:r>
              <a:rPr lang="en-GB" b="1" dirty="0"/>
              <a:t>a work may in the context of copyright be defined as the ordered expression of thought. </a:t>
            </a:r>
            <a:endParaRPr lang="en-US" b="1" dirty="0"/>
          </a:p>
          <a:p>
            <a:pPr algn="just"/>
            <a:endParaRPr lang="en-US" dirty="0"/>
          </a:p>
        </p:txBody>
      </p:sp>
    </p:spTree>
    <p:extLst>
      <p:ext uri="{BB962C8B-B14F-4D97-AF65-F5344CB8AC3E}">
        <p14:creationId xmlns:p14="http://schemas.microsoft.com/office/powerpoint/2010/main" val="2853154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Meaning of “Work”</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Copyright and Performances Rights Act defines a work as a </a:t>
            </a:r>
            <a:r>
              <a:rPr lang="en-GB" b="1" dirty="0"/>
              <a:t>product of creativity</a:t>
            </a:r>
            <a:r>
              <a:rPr lang="en-GB" dirty="0"/>
              <a:t> </a:t>
            </a:r>
            <a:r>
              <a:rPr lang="en-GB" dirty="0" smtClean="0"/>
              <a:t>in:</a:t>
            </a:r>
          </a:p>
          <a:p>
            <a:pPr algn="just">
              <a:buFont typeface="Wingdings" pitchFamily="2" charset="2"/>
              <a:buChar char="Ø"/>
            </a:pPr>
            <a:r>
              <a:rPr lang="en-GB" b="1" dirty="0" smtClean="0"/>
              <a:t>original </a:t>
            </a:r>
            <a:r>
              <a:rPr lang="en-GB" b="1" dirty="0"/>
              <a:t>literary, musical, dramatic, artistic works or computer programmes; compilations; </a:t>
            </a:r>
            <a:endParaRPr lang="en-GB" b="1" dirty="0" smtClean="0"/>
          </a:p>
          <a:p>
            <a:pPr algn="just">
              <a:buFont typeface="Wingdings" pitchFamily="2" charset="2"/>
              <a:buChar char="Ø"/>
            </a:pPr>
            <a:r>
              <a:rPr lang="en-GB" b="1" dirty="0" err="1" smtClean="0"/>
              <a:t>audiovisual</a:t>
            </a:r>
            <a:r>
              <a:rPr lang="en-GB" b="1" dirty="0" smtClean="0"/>
              <a:t> </a:t>
            </a:r>
            <a:r>
              <a:rPr lang="en-GB" b="1" dirty="0"/>
              <a:t>works; </a:t>
            </a:r>
            <a:endParaRPr lang="en-GB" b="1" dirty="0" smtClean="0"/>
          </a:p>
          <a:p>
            <a:pPr algn="just">
              <a:buFont typeface="Wingdings" pitchFamily="2" charset="2"/>
              <a:buChar char="Ø"/>
            </a:pPr>
            <a:r>
              <a:rPr lang="en-GB" b="1" dirty="0" smtClean="0"/>
              <a:t>sound </a:t>
            </a:r>
            <a:r>
              <a:rPr lang="en-GB" b="1" dirty="0"/>
              <a:t>recordings; </a:t>
            </a:r>
            <a:endParaRPr lang="en-GB" b="1" dirty="0" smtClean="0"/>
          </a:p>
          <a:p>
            <a:pPr algn="just">
              <a:buFont typeface="Wingdings" pitchFamily="2" charset="2"/>
              <a:buChar char="Ø"/>
            </a:pPr>
            <a:r>
              <a:rPr lang="en-GB" b="1" dirty="0" smtClean="0"/>
              <a:t>broadcasts</a:t>
            </a:r>
            <a:r>
              <a:rPr lang="en-GB" b="1" dirty="0"/>
              <a:t>; cable programme; and </a:t>
            </a:r>
            <a:endParaRPr lang="en-GB" b="1" dirty="0" smtClean="0"/>
          </a:p>
          <a:p>
            <a:pPr algn="just">
              <a:buFont typeface="Wingdings" pitchFamily="2" charset="2"/>
              <a:buChar char="Ø"/>
            </a:pPr>
            <a:r>
              <a:rPr lang="en-GB" b="1" dirty="0" smtClean="0"/>
              <a:t>typographical </a:t>
            </a:r>
            <a:r>
              <a:rPr lang="en-GB" b="1" dirty="0"/>
              <a:t>arrangements of published editions of literary works.  </a:t>
            </a:r>
            <a:endParaRPr lang="en-US" b="1" dirty="0"/>
          </a:p>
          <a:p>
            <a:pPr algn="just"/>
            <a:endParaRPr lang="en-US" dirty="0"/>
          </a:p>
        </p:txBody>
      </p:sp>
    </p:spTree>
    <p:extLst>
      <p:ext uri="{BB962C8B-B14F-4D97-AF65-F5344CB8AC3E}">
        <p14:creationId xmlns:p14="http://schemas.microsoft.com/office/powerpoint/2010/main" val="33602681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lstStyle/>
          <a:p>
            <a:pPr algn="just"/>
            <a:r>
              <a:rPr lang="en-GB" b="1" dirty="0"/>
              <a:t>As noted above copyright subsists in products of creativity in the following categories of work namely original literary, musical, dramatic, artistic works or computer programmes; compilations; </a:t>
            </a:r>
            <a:r>
              <a:rPr lang="en-GB" b="1" dirty="0" err="1"/>
              <a:t>audiovisual</a:t>
            </a:r>
            <a:r>
              <a:rPr lang="en-GB" b="1" dirty="0"/>
              <a:t> works; sound recordings; broadcasts; cable programme; and typographical arrangements of published editions of literary </a:t>
            </a:r>
            <a:r>
              <a:rPr lang="en-GB" b="1" dirty="0" smtClean="0"/>
              <a:t>works (section 8 of Copyright &amp; Performances Act)</a:t>
            </a:r>
            <a:endParaRPr lang="en-US" b="1" dirty="0"/>
          </a:p>
        </p:txBody>
      </p:sp>
    </p:spTree>
    <p:extLst>
      <p:ext uri="{BB962C8B-B14F-4D97-AF65-F5344CB8AC3E}">
        <p14:creationId xmlns:p14="http://schemas.microsoft.com/office/powerpoint/2010/main" val="9452709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smtClean="0"/>
              <a:t>What are literary works?</a:t>
            </a:r>
          </a:p>
          <a:p>
            <a:pPr algn="just"/>
            <a:r>
              <a:rPr lang="en-GB" dirty="0" smtClean="0"/>
              <a:t>Literary works include </a:t>
            </a:r>
            <a:r>
              <a:rPr lang="en-GB" b="1" dirty="0"/>
              <a:t>every production of literary, scientific and artistic domain, whatever may be the mode or form of its expression, such as books, pamphlets and other writings; lectures, addresses, sermons and </a:t>
            </a:r>
            <a:r>
              <a:rPr lang="en-GB" b="1" dirty="0" smtClean="0"/>
              <a:t>other </a:t>
            </a:r>
            <a:r>
              <a:rPr lang="en-GB" b="1" dirty="0"/>
              <a:t>works of the same </a:t>
            </a:r>
            <a:r>
              <a:rPr lang="en-GB" b="1" dirty="0" smtClean="0"/>
              <a:t>nature. </a:t>
            </a:r>
          </a:p>
          <a:p>
            <a:pPr algn="just"/>
            <a:r>
              <a:rPr lang="en-GB" dirty="0"/>
              <a:t>The copyright and Performances Rights Act defines </a:t>
            </a:r>
            <a:r>
              <a:rPr lang="en-GB" b="1" dirty="0"/>
              <a:t>literary work as including a dramatic work or an arrangement of information in a tabular form.  </a:t>
            </a:r>
            <a:endParaRPr lang="en-GB" b="1" dirty="0" smtClean="0"/>
          </a:p>
          <a:p>
            <a:pPr algn="just"/>
            <a:r>
              <a:rPr lang="en-GB" dirty="0" smtClean="0"/>
              <a:t>Besides </a:t>
            </a:r>
            <a:r>
              <a:rPr lang="en-GB" dirty="0"/>
              <a:t>the statutory definition of the term literary work, </a:t>
            </a:r>
            <a:r>
              <a:rPr lang="en-GB" b="1" dirty="0"/>
              <a:t>case law has also made an attempt to define what constitutes literary work. </a:t>
            </a:r>
            <a:endParaRPr lang="en-US" b="1" dirty="0"/>
          </a:p>
          <a:p>
            <a:pPr marL="0" indent="0" algn="just">
              <a:buNone/>
            </a:pPr>
            <a:endParaRPr lang="en-US" dirty="0"/>
          </a:p>
          <a:p>
            <a:pPr algn="just"/>
            <a:endParaRPr lang="en-US" b="1" dirty="0"/>
          </a:p>
        </p:txBody>
      </p:sp>
    </p:spTree>
    <p:extLst>
      <p:ext uri="{BB962C8B-B14F-4D97-AF65-F5344CB8AC3E}">
        <p14:creationId xmlns:p14="http://schemas.microsoft.com/office/powerpoint/2010/main" val="7201061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smtClean="0"/>
              <a:t>In </a:t>
            </a:r>
            <a:r>
              <a:rPr lang="en-GB" dirty="0"/>
              <a:t>the </a:t>
            </a:r>
            <a:r>
              <a:rPr lang="en-GB" i="1" dirty="0"/>
              <a:t>University of London Press Ltd v. University Press Ltd</a:t>
            </a:r>
            <a:r>
              <a:rPr lang="en-GB" dirty="0"/>
              <a:t>, Peterson J said:</a:t>
            </a:r>
            <a:endParaRPr lang="en-US" dirty="0"/>
          </a:p>
          <a:p>
            <a:pPr marL="0" indent="0" algn="just">
              <a:buNone/>
            </a:pPr>
            <a:r>
              <a:rPr lang="en-GB" b="1" dirty="0" smtClean="0"/>
              <a:t>“In </a:t>
            </a:r>
            <a:r>
              <a:rPr lang="en-GB" b="1" dirty="0"/>
              <a:t>my view the words ‘literary work’ cover work which is expressed in print or writing, irrespective of the question of whether the quality or style is high. The word ‘literary’ seems to be used in a sense somewhat similar to the use of the word ‘literature’ in political or electioneering literature and refers to written or printed matter</a:t>
            </a:r>
            <a:r>
              <a:rPr lang="en-GB" b="1" dirty="0" smtClean="0"/>
              <a:t>.”</a:t>
            </a:r>
            <a:endParaRPr lang="en-US" b="1" dirty="0"/>
          </a:p>
          <a:p>
            <a:pPr algn="just"/>
            <a:endParaRPr lang="en-US" dirty="0"/>
          </a:p>
        </p:txBody>
      </p:sp>
    </p:spTree>
    <p:extLst>
      <p:ext uri="{BB962C8B-B14F-4D97-AF65-F5344CB8AC3E}">
        <p14:creationId xmlns:p14="http://schemas.microsoft.com/office/powerpoint/2010/main" val="15904777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lstStyle/>
          <a:p>
            <a:pPr algn="just"/>
            <a:r>
              <a:rPr lang="en-GB" dirty="0"/>
              <a:t>Similarly, in the case of </a:t>
            </a:r>
            <a:r>
              <a:rPr lang="en-GB" i="1" dirty="0"/>
              <a:t>Walter v Lane</a:t>
            </a:r>
            <a:r>
              <a:rPr lang="en-GB" dirty="0"/>
              <a:t> the Lord Chancellor said that </a:t>
            </a:r>
            <a:r>
              <a:rPr lang="en-GB" b="1" dirty="0"/>
              <a:t>copyright arose in a book “whether that book be wise or foolish, accurate or inaccurate, of literary merit or of no merit whatever</a:t>
            </a:r>
            <a:r>
              <a:rPr lang="en-GB" b="1" dirty="0" smtClean="0"/>
              <a:t>.”</a:t>
            </a:r>
            <a:endParaRPr lang="en-US" b="1" dirty="0"/>
          </a:p>
          <a:p>
            <a:pPr algn="just"/>
            <a:endParaRPr lang="en-US" dirty="0"/>
          </a:p>
        </p:txBody>
      </p:sp>
    </p:spTree>
    <p:extLst>
      <p:ext uri="{BB962C8B-B14F-4D97-AF65-F5344CB8AC3E}">
        <p14:creationId xmlns:p14="http://schemas.microsoft.com/office/powerpoint/2010/main" val="17563745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What is Dramatic works?</a:t>
            </a:r>
            <a:endParaRPr lang="en-US" dirty="0"/>
          </a:p>
          <a:p>
            <a:pPr algn="just"/>
            <a:r>
              <a:rPr lang="en-GB" dirty="0"/>
              <a:t>The Copyright and Performance Rights Act defines </a:t>
            </a:r>
            <a:r>
              <a:rPr lang="en-GB" b="1" dirty="0"/>
              <a:t>“dramatic work” to include a work of dance or mine, whether recorded in writing or other notation, or in an </a:t>
            </a:r>
            <a:r>
              <a:rPr lang="en-GB" b="1" dirty="0" err="1"/>
              <a:t>audiovisual</a:t>
            </a:r>
            <a:r>
              <a:rPr lang="en-GB" b="1" dirty="0"/>
              <a:t> work</a:t>
            </a:r>
            <a:r>
              <a:rPr lang="en-GB" b="1" dirty="0" smtClean="0"/>
              <a:t>.</a:t>
            </a:r>
            <a:endParaRPr lang="en-US" b="1" dirty="0"/>
          </a:p>
          <a:p>
            <a:pPr algn="just"/>
            <a:r>
              <a:rPr lang="en-GB" dirty="0"/>
              <a:t>Dramatic work, like literary, artistic and musical works, must be original in order to qualify for copyright protection. </a:t>
            </a:r>
            <a:endParaRPr lang="en-GB" dirty="0" smtClean="0"/>
          </a:p>
          <a:p>
            <a:pPr algn="just"/>
            <a:r>
              <a:rPr lang="en-GB" b="1" dirty="0" smtClean="0"/>
              <a:t>Dramatic </a:t>
            </a:r>
            <a:r>
              <a:rPr lang="en-GB" b="1" dirty="0"/>
              <a:t>work must also be recorded for copyright to subsist in it. </a:t>
            </a:r>
            <a:endParaRPr lang="en-GB" b="1" dirty="0" smtClean="0"/>
          </a:p>
          <a:p>
            <a:pPr algn="just"/>
            <a:r>
              <a:rPr lang="en-GB" dirty="0" smtClean="0"/>
              <a:t>In </a:t>
            </a:r>
            <a:r>
              <a:rPr lang="en-GB" i="1" dirty="0"/>
              <a:t>Tate v </a:t>
            </a:r>
            <a:r>
              <a:rPr lang="en-GB" i="1" dirty="0" err="1"/>
              <a:t>Fullbrook</a:t>
            </a:r>
            <a:r>
              <a:rPr lang="en-GB" dirty="0"/>
              <a:t> it was held that a </a:t>
            </a:r>
            <a:r>
              <a:rPr lang="en-GB" b="1" dirty="0"/>
              <a:t>visual skit for a music hall sketch involving the use of a firework was not the subject matter of copyright because it has not been reduced to writing. </a:t>
            </a:r>
            <a:endParaRPr lang="en-US" b="1" dirty="0"/>
          </a:p>
          <a:p>
            <a:pPr algn="just"/>
            <a:endParaRPr lang="en-US" dirty="0"/>
          </a:p>
        </p:txBody>
      </p:sp>
    </p:spTree>
    <p:extLst>
      <p:ext uri="{BB962C8B-B14F-4D97-AF65-F5344CB8AC3E}">
        <p14:creationId xmlns:p14="http://schemas.microsoft.com/office/powerpoint/2010/main" val="1532674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smtClean="0"/>
              <a:t>What is Musical works?</a:t>
            </a:r>
            <a:endParaRPr lang="en-US" dirty="0"/>
          </a:p>
          <a:p>
            <a:pPr algn="just"/>
            <a:r>
              <a:rPr lang="en-GB" dirty="0"/>
              <a:t>A musical work is one consisting of </a:t>
            </a:r>
            <a:r>
              <a:rPr lang="en-GB" b="1" dirty="0"/>
              <a:t>music, exclusive of any words or action intended to be sung, spoken or performed with the music. </a:t>
            </a:r>
            <a:endParaRPr lang="en-GB" b="1" dirty="0" smtClean="0"/>
          </a:p>
          <a:p>
            <a:pPr algn="just"/>
            <a:r>
              <a:rPr lang="en-GB" dirty="0" smtClean="0"/>
              <a:t>Therefore</a:t>
            </a:r>
            <a:r>
              <a:rPr lang="en-GB" dirty="0"/>
              <a:t>, a </a:t>
            </a:r>
            <a:r>
              <a:rPr lang="en-GB" b="1" dirty="0"/>
              <a:t>song may have two copyrights</a:t>
            </a:r>
            <a:r>
              <a:rPr lang="en-GB" dirty="0"/>
              <a:t>, one in the </a:t>
            </a:r>
            <a:r>
              <a:rPr lang="en-GB" b="1" dirty="0"/>
              <a:t>music and one in the words of the song</a:t>
            </a:r>
            <a:r>
              <a:rPr lang="en-GB" dirty="0"/>
              <a:t>, the latter being a </a:t>
            </a:r>
            <a:r>
              <a:rPr lang="en-GB" b="1" dirty="0"/>
              <a:t>literary work</a:t>
            </a:r>
            <a:r>
              <a:rPr lang="en-GB" dirty="0"/>
              <a:t>. This is important especially </a:t>
            </a:r>
            <a:r>
              <a:rPr lang="en-GB" b="1" dirty="0"/>
              <a:t>where the writer of the music is different from the writer of lyrics. </a:t>
            </a:r>
            <a:endParaRPr lang="en-GB" b="1" dirty="0" smtClean="0"/>
          </a:p>
          <a:p>
            <a:pPr algn="just"/>
            <a:r>
              <a:rPr lang="en-GB" dirty="0" smtClean="0"/>
              <a:t>The </a:t>
            </a:r>
            <a:r>
              <a:rPr lang="en-GB" dirty="0"/>
              <a:t>general rules governing the two previous categories of works, namely </a:t>
            </a:r>
            <a:r>
              <a:rPr lang="en-GB" b="1" dirty="0"/>
              <a:t>literary and dramatic works, equally apply to musical works. </a:t>
            </a:r>
            <a:endParaRPr lang="en-US" b="1" dirty="0"/>
          </a:p>
          <a:p>
            <a:pPr algn="just"/>
            <a:endParaRPr lang="en-US" dirty="0"/>
          </a:p>
        </p:txBody>
      </p:sp>
    </p:spTree>
    <p:extLst>
      <p:ext uri="{BB962C8B-B14F-4D97-AF65-F5344CB8AC3E}">
        <p14:creationId xmlns:p14="http://schemas.microsoft.com/office/powerpoint/2010/main" val="1466024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smtClean="0"/>
              <a:t>What is Artistic Work? </a:t>
            </a:r>
            <a:r>
              <a:rPr lang="en-GB" dirty="0"/>
              <a:t> </a:t>
            </a:r>
            <a:endParaRPr lang="en-US" dirty="0"/>
          </a:p>
          <a:p>
            <a:pPr algn="just"/>
            <a:r>
              <a:rPr lang="en-GB" dirty="0"/>
              <a:t>Artistic work comprises of different types of works. </a:t>
            </a:r>
            <a:endParaRPr lang="en-GB" dirty="0" smtClean="0"/>
          </a:p>
          <a:p>
            <a:pPr algn="just"/>
            <a:r>
              <a:rPr lang="en-GB" dirty="0" smtClean="0"/>
              <a:t>The </a:t>
            </a:r>
            <a:r>
              <a:rPr lang="en-GB" dirty="0"/>
              <a:t>Copyright and Performance Rights Act defines “artistic works” to include </a:t>
            </a:r>
            <a:r>
              <a:rPr lang="en-GB" b="1" dirty="0"/>
              <a:t>works of artistic craftsmanship, including designs for fabrics, carpets and tapestry, and irrespective of artistic quality</a:t>
            </a:r>
            <a:r>
              <a:rPr lang="en-GB" b="1" dirty="0" smtClean="0"/>
              <a:t>:</a:t>
            </a:r>
            <a:endParaRPr lang="en-US" b="1" dirty="0"/>
          </a:p>
          <a:p>
            <a:pPr algn="just"/>
            <a:r>
              <a:rPr lang="en-GB" b="1" dirty="0"/>
              <a:t>(a) </a:t>
            </a:r>
            <a:r>
              <a:rPr lang="en-GB" b="1" dirty="0" smtClean="0"/>
              <a:t>paintings</a:t>
            </a:r>
            <a:r>
              <a:rPr lang="en-GB" b="1" dirty="0"/>
              <a:t>, drawings, etchings, lithographs, wood cuts, engravings and </a:t>
            </a:r>
            <a:r>
              <a:rPr lang="en-GB" b="1" dirty="0" smtClean="0"/>
              <a:t>prints;</a:t>
            </a:r>
            <a:endParaRPr lang="en-US" b="1" dirty="0"/>
          </a:p>
          <a:p>
            <a:pPr algn="just"/>
            <a:r>
              <a:rPr lang="en-GB" b="1" dirty="0"/>
              <a:t>(</a:t>
            </a:r>
            <a:r>
              <a:rPr lang="en-GB" b="1" dirty="0" smtClean="0"/>
              <a:t>b) maps</a:t>
            </a:r>
            <a:r>
              <a:rPr lang="en-GB" b="1" dirty="0"/>
              <a:t>, plans, charts, diagram, illustrations and sketches</a:t>
            </a:r>
            <a:r>
              <a:rPr lang="en-GB" b="1" dirty="0" smtClean="0"/>
              <a:t>;</a:t>
            </a:r>
            <a:endParaRPr lang="en-US" dirty="0"/>
          </a:p>
          <a:p>
            <a:r>
              <a:rPr lang="en-GB" b="1" dirty="0"/>
              <a:t>(c) </a:t>
            </a:r>
            <a:r>
              <a:rPr lang="en-GB" b="1" dirty="0" smtClean="0"/>
              <a:t>works </a:t>
            </a:r>
            <a:r>
              <a:rPr lang="en-GB" b="1" dirty="0"/>
              <a:t>of sculpture;</a:t>
            </a:r>
            <a:endParaRPr lang="en-US" b="1" dirty="0"/>
          </a:p>
          <a:p>
            <a:endParaRPr lang="en-US" dirty="0"/>
          </a:p>
          <a:p>
            <a:pPr algn="just"/>
            <a:endParaRPr lang="en-US" dirty="0"/>
          </a:p>
        </p:txBody>
      </p:sp>
    </p:spTree>
    <p:extLst>
      <p:ext uri="{BB962C8B-B14F-4D97-AF65-F5344CB8AC3E}">
        <p14:creationId xmlns:p14="http://schemas.microsoft.com/office/powerpoint/2010/main" val="577287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lstStyle/>
          <a:p>
            <a:pPr algn="just"/>
            <a:r>
              <a:rPr lang="en-GB" b="1" dirty="0"/>
              <a:t>The </a:t>
            </a:r>
            <a:r>
              <a:rPr lang="en-GB" b="1" dirty="0" smtClean="0"/>
              <a:t>idea of </a:t>
            </a:r>
            <a:r>
              <a:rPr lang="en-GB" b="1" dirty="0"/>
              <a:t>the author is not protected, </a:t>
            </a:r>
            <a:r>
              <a:rPr lang="en-GB" b="1" dirty="0" smtClean="0"/>
              <a:t>but only </a:t>
            </a:r>
            <a:r>
              <a:rPr lang="en-GB" b="1" dirty="0"/>
              <a:t>the expression of the </a:t>
            </a:r>
            <a:r>
              <a:rPr lang="en-GB" b="1" dirty="0" smtClean="0"/>
              <a:t>idea is protected by copyright. </a:t>
            </a:r>
          </a:p>
          <a:p>
            <a:pPr algn="just"/>
            <a:r>
              <a:rPr lang="en-GB" dirty="0" smtClean="0"/>
              <a:t>In </a:t>
            </a:r>
            <a:r>
              <a:rPr lang="en-GB" dirty="0"/>
              <a:t>other words </a:t>
            </a:r>
            <a:r>
              <a:rPr lang="en-GB" b="1" dirty="0"/>
              <a:t>copyright law protects only the form of expressions of ideas, not the ideas themselves.</a:t>
            </a:r>
            <a:endParaRPr lang="en-US" b="1" dirty="0"/>
          </a:p>
        </p:txBody>
      </p:sp>
    </p:spTree>
    <p:extLst>
      <p:ext uri="{BB962C8B-B14F-4D97-AF65-F5344CB8AC3E}">
        <p14:creationId xmlns:p14="http://schemas.microsoft.com/office/powerpoint/2010/main" val="438141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(d) </a:t>
            </a:r>
            <a:r>
              <a:rPr lang="en-GB" b="1" dirty="0" smtClean="0"/>
              <a:t>works </a:t>
            </a:r>
            <a:r>
              <a:rPr lang="en-GB" b="1" dirty="0"/>
              <a:t>of architecture in the form of either buildings or models; and </a:t>
            </a:r>
            <a:endParaRPr lang="en-US" b="1" dirty="0"/>
          </a:p>
          <a:p>
            <a:pPr algn="just"/>
            <a:r>
              <a:rPr lang="en-GB" b="1" dirty="0"/>
              <a:t>(e) </a:t>
            </a:r>
            <a:r>
              <a:rPr lang="en-GB" b="1" dirty="0" smtClean="0"/>
              <a:t>photographs</a:t>
            </a:r>
            <a:r>
              <a:rPr lang="en-GB" b="1" dirty="0"/>
              <a:t>. </a:t>
            </a:r>
            <a:endParaRPr lang="en-US" b="1" dirty="0"/>
          </a:p>
          <a:p>
            <a:pPr algn="just"/>
            <a:r>
              <a:rPr lang="en-GB" dirty="0"/>
              <a:t>It must be emphasised that for the first category of artistic work, that is, artistic craftsmanship protection </a:t>
            </a:r>
            <a:r>
              <a:rPr lang="en-GB" b="1" dirty="0"/>
              <a:t>will depend on their quality</a:t>
            </a:r>
            <a:r>
              <a:rPr lang="en-GB" dirty="0"/>
              <a:t>. However, for the second category (outlined from </a:t>
            </a:r>
            <a:r>
              <a:rPr lang="en-GB" b="1" dirty="0"/>
              <a:t>(a) to (e)) copyright will subsist in them irrespective of their quality.  </a:t>
            </a:r>
            <a:r>
              <a:rPr lang="en-GB" dirty="0"/>
              <a:t>This ensures that personal taste or preference does not act as a bar to copyright protection of these works</a:t>
            </a:r>
            <a:r>
              <a:rPr lang="en-GB" dirty="0" smtClean="0"/>
              <a:t>. </a:t>
            </a:r>
            <a:endParaRPr lang="en-US" b="1" dirty="0"/>
          </a:p>
          <a:p>
            <a:pPr algn="just"/>
            <a:r>
              <a:rPr lang="en-GB" dirty="0"/>
              <a:t>Like other works, </a:t>
            </a:r>
            <a:r>
              <a:rPr lang="en-GB" b="1" dirty="0"/>
              <a:t>for artistic work to qualify for copyright protection it must be original.</a:t>
            </a:r>
            <a:endParaRPr lang="en-US" b="1" dirty="0"/>
          </a:p>
          <a:p>
            <a:pPr algn="just"/>
            <a:endParaRPr lang="en-US" dirty="0"/>
          </a:p>
        </p:txBody>
      </p:sp>
    </p:spTree>
    <p:extLst>
      <p:ext uri="{BB962C8B-B14F-4D97-AF65-F5344CB8AC3E}">
        <p14:creationId xmlns:p14="http://schemas.microsoft.com/office/powerpoint/2010/main" val="520076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What are Computer programs?</a:t>
            </a:r>
            <a:endParaRPr lang="en-US" dirty="0"/>
          </a:p>
          <a:p>
            <a:pPr algn="just"/>
            <a:r>
              <a:rPr lang="en-GB" dirty="0"/>
              <a:t>According section 8 of Copyright and Performance Rights Act, copyright subsists in original computer programs. </a:t>
            </a:r>
            <a:endParaRPr lang="en-GB" dirty="0" smtClean="0"/>
          </a:p>
          <a:p>
            <a:pPr algn="just"/>
            <a:r>
              <a:rPr lang="en-GB" dirty="0" smtClean="0"/>
              <a:t>The </a:t>
            </a:r>
            <a:r>
              <a:rPr lang="en-GB" dirty="0"/>
              <a:t>Act defines </a:t>
            </a:r>
            <a:r>
              <a:rPr lang="en-GB" b="1" dirty="0"/>
              <a:t>computer programs as a set of instructions, whether expressed in words or in schematic or other form, which is capable, when incorporated in a machine readable medium, of causing an electronic or other device having information-processing capabilities to indicate, perform or achieve a particular function, task or result</a:t>
            </a:r>
            <a:r>
              <a:rPr lang="en-GB" dirty="0"/>
              <a:t>. </a:t>
            </a:r>
            <a:endParaRPr lang="en-GB" dirty="0" smtClean="0"/>
          </a:p>
          <a:p>
            <a:pPr algn="just"/>
            <a:r>
              <a:rPr lang="en-GB" dirty="0" smtClean="0"/>
              <a:t>Copyright </a:t>
            </a:r>
            <a:r>
              <a:rPr lang="en-GB" dirty="0"/>
              <a:t>shall not subsist in a computer program </a:t>
            </a:r>
            <a:r>
              <a:rPr lang="en-GB" b="1" dirty="0"/>
              <a:t>unless and until it is recorded in writing or some other </a:t>
            </a:r>
            <a:r>
              <a:rPr lang="en-GB" b="1" dirty="0" smtClean="0"/>
              <a:t>form.</a:t>
            </a:r>
            <a:endParaRPr lang="en-US" b="1" dirty="0"/>
          </a:p>
          <a:p>
            <a:pPr algn="just"/>
            <a:endParaRPr lang="en-US" dirty="0"/>
          </a:p>
        </p:txBody>
      </p:sp>
    </p:spTree>
    <p:extLst>
      <p:ext uri="{BB962C8B-B14F-4D97-AF65-F5344CB8AC3E}">
        <p14:creationId xmlns:p14="http://schemas.microsoft.com/office/powerpoint/2010/main" val="28086970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What are Compilations?</a:t>
            </a:r>
            <a:endParaRPr lang="en-US" dirty="0"/>
          </a:p>
          <a:p>
            <a:pPr algn="just"/>
            <a:r>
              <a:rPr lang="en-GB" dirty="0"/>
              <a:t>Compilations are subject to copyright protection. However, to </a:t>
            </a:r>
            <a:r>
              <a:rPr lang="en-GB" b="1" dirty="0"/>
              <a:t>attract copyright the compilation must be original. </a:t>
            </a:r>
            <a:endParaRPr lang="en-US" b="1" dirty="0"/>
          </a:p>
          <a:p>
            <a:pPr algn="just"/>
            <a:r>
              <a:rPr lang="en-GB" dirty="0"/>
              <a:t>The Copyright and Performance Act defines </a:t>
            </a:r>
            <a:r>
              <a:rPr lang="en-GB" b="1" dirty="0"/>
              <a:t>“compilation” as a collection or assembly of works or other material or data which by reason of selection or arrangement of the contents of the collection or assembly constitutes a product of </a:t>
            </a:r>
            <a:r>
              <a:rPr lang="en-GB" b="1" dirty="0" smtClean="0"/>
              <a:t>creativity.</a:t>
            </a:r>
            <a:endParaRPr lang="en-US" b="1" dirty="0"/>
          </a:p>
        </p:txBody>
      </p:sp>
    </p:spTree>
    <p:extLst>
      <p:ext uri="{BB962C8B-B14F-4D97-AF65-F5344CB8AC3E}">
        <p14:creationId xmlns:p14="http://schemas.microsoft.com/office/powerpoint/2010/main" val="14347132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Copyright protection of the compilation focuses on the </a:t>
            </a:r>
            <a:r>
              <a:rPr lang="en-GB" b="1" dirty="0"/>
              <a:t>second requirement dealing with the manner in which the collected materials or facts have been selected or arranged.</a:t>
            </a:r>
            <a:r>
              <a:rPr lang="en-GB" dirty="0"/>
              <a:t> </a:t>
            </a:r>
            <a:endParaRPr lang="en-GB" dirty="0" smtClean="0"/>
          </a:p>
          <a:p>
            <a:pPr algn="just"/>
            <a:r>
              <a:rPr lang="en-GB" dirty="0" smtClean="0"/>
              <a:t>Thus </a:t>
            </a:r>
            <a:r>
              <a:rPr lang="en-GB" dirty="0"/>
              <a:t>the Copyright and Performance Rights Act </a:t>
            </a:r>
            <a:r>
              <a:rPr lang="en-GB" b="1" dirty="0"/>
              <a:t>principal focus is on whether the selection or arrangement of the materials or facts is sufficiently original to merit protection. </a:t>
            </a:r>
            <a:endParaRPr lang="en-US" b="1" dirty="0"/>
          </a:p>
          <a:p>
            <a:pPr algn="just"/>
            <a:endParaRPr lang="en-US" dirty="0"/>
          </a:p>
        </p:txBody>
      </p:sp>
    </p:spTree>
    <p:extLst>
      <p:ext uri="{BB962C8B-B14F-4D97-AF65-F5344CB8AC3E}">
        <p14:creationId xmlns:p14="http://schemas.microsoft.com/office/powerpoint/2010/main" val="37049880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PROTECTED WORKS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In the case of </a:t>
            </a:r>
            <a:r>
              <a:rPr lang="en-GB" i="1" dirty="0" err="1"/>
              <a:t>Feist</a:t>
            </a:r>
            <a:r>
              <a:rPr lang="en-GB" i="1" dirty="0"/>
              <a:t> Publications Inc. v. Rural Telephone Service Co. Inc</a:t>
            </a:r>
            <a:r>
              <a:rPr lang="en-GB" dirty="0"/>
              <a:t>., Justice O’Connor stated for the Court as follows: </a:t>
            </a:r>
            <a:endParaRPr lang="en-US" dirty="0"/>
          </a:p>
          <a:p>
            <a:pPr algn="just"/>
            <a:r>
              <a:rPr lang="en-GB" b="1" dirty="0"/>
              <a:t>“This case concerns the interaction of two well-established propositions. The first is that facts are not copyrightable; the other, that compilations of facts generally are… There is an undeniable tension between these two propositions. Many compilations consist of nothing but raw data – that is, wholly factual information not accompanied by any original written expression. On what basis may one claim a copyright in such a work? Common sense tells us that 100 </a:t>
            </a:r>
            <a:r>
              <a:rPr lang="en-GB" b="1" dirty="0" err="1"/>
              <a:t>uncopyrightable</a:t>
            </a:r>
            <a:r>
              <a:rPr lang="en-GB" b="1" dirty="0"/>
              <a:t> facts do not magically change their status when gathered together in one place. Yet copyright law seems to contemplate that compilations that consist exclusively of facts are potentially within the scope.”</a:t>
            </a:r>
            <a:endParaRPr lang="en-US" b="1" dirty="0"/>
          </a:p>
          <a:p>
            <a:pPr algn="just"/>
            <a:endParaRPr lang="en-US" dirty="0"/>
          </a:p>
        </p:txBody>
      </p:sp>
    </p:spTree>
    <p:extLst>
      <p:ext uri="{BB962C8B-B14F-4D97-AF65-F5344CB8AC3E}">
        <p14:creationId xmlns:p14="http://schemas.microsoft.com/office/powerpoint/2010/main" val="42514240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Generally speaking </a:t>
            </a:r>
            <a:r>
              <a:rPr lang="en-GB" b="1" dirty="0"/>
              <a:t>derivative works may be defined as works that are based on prior works such as a translation, musical arrangement, motion picture version, sound recording or any other form in which a work may be recast, transformed or adapted.</a:t>
            </a:r>
            <a:endParaRPr lang="en-US" b="1" dirty="0"/>
          </a:p>
        </p:txBody>
      </p:sp>
    </p:spTree>
    <p:extLst>
      <p:ext uri="{BB962C8B-B14F-4D97-AF65-F5344CB8AC3E}">
        <p14:creationId xmlns:p14="http://schemas.microsoft.com/office/powerpoint/2010/main" val="28612425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Though derivative works are based on </a:t>
            </a:r>
            <a:r>
              <a:rPr lang="en-GB" b="1" dirty="0"/>
              <a:t>original </a:t>
            </a:r>
            <a:r>
              <a:rPr lang="en-GB" b="1" dirty="0" smtClean="0"/>
              <a:t>literary</a:t>
            </a:r>
            <a:r>
              <a:rPr lang="en-GB" b="1" dirty="0"/>
              <a:t>, dramatic, musical and artistic </a:t>
            </a:r>
            <a:r>
              <a:rPr lang="en-GB" b="1" dirty="0" smtClean="0"/>
              <a:t>works they do not need be </a:t>
            </a:r>
            <a:r>
              <a:rPr lang="en-GB" b="1" dirty="0"/>
              <a:t>original in order to qualify for copyright protection</a:t>
            </a:r>
            <a:r>
              <a:rPr lang="en-GB" b="1" dirty="0" smtClean="0"/>
              <a:t>.</a:t>
            </a:r>
          </a:p>
          <a:p>
            <a:pPr algn="just"/>
            <a:r>
              <a:rPr lang="en-GB" dirty="0"/>
              <a:t>Derivative or entrepreneurial works consists </a:t>
            </a:r>
            <a:r>
              <a:rPr lang="en-GB" dirty="0" smtClean="0"/>
              <a:t>of:</a:t>
            </a:r>
          </a:p>
          <a:p>
            <a:pPr algn="just">
              <a:buFont typeface="Wingdings" pitchFamily="2" charset="2"/>
              <a:buChar char="Ø"/>
            </a:pPr>
            <a:r>
              <a:rPr lang="en-GB" b="1" dirty="0" smtClean="0"/>
              <a:t>sound </a:t>
            </a:r>
            <a:r>
              <a:rPr lang="en-GB" b="1" dirty="0"/>
              <a:t>recordings, </a:t>
            </a:r>
            <a:endParaRPr lang="en-GB" b="1" dirty="0" smtClean="0"/>
          </a:p>
          <a:p>
            <a:pPr algn="just">
              <a:buFont typeface="Wingdings" pitchFamily="2" charset="2"/>
              <a:buChar char="Ø"/>
            </a:pPr>
            <a:r>
              <a:rPr lang="en-GB" b="1" dirty="0" smtClean="0"/>
              <a:t>films </a:t>
            </a:r>
            <a:r>
              <a:rPr lang="en-GB" b="1" dirty="0"/>
              <a:t>or </a:t>
            </a:r>
            <a:r>
              <a:rPr lang="en-GB" b="1" dirty="0" err="1"/>
              <a:t>audiovisual</a:t>
            </a:r>
            <a:r>
              <a:rPr lang="en-GB" b="1" dirty="0"/>
              <a:t>, </a:t>
            </a:r>
            <a:endParaRPr lang="en-GB" b="1" dirty="0" smtClean="0"/>
          </a:p>
          <a:p>
            <a:pPr algn="just">
              <a:buFont typeface="Wingdings" pitchFamily="2" charset="2"/>
              <a:buChar char="Ø"/>
            </a:pPr>
            <a:r>
              <a:rPr lang="en-GB" b="1" dirty="0" smtClean="0"/>
              <a:t>broadcasts </a:t>
            </a:r>
            <a:r>
              <a:rPr lang="en-GB" b="1" dirty="0"/>
              <a:t>or cable programmes. </a:t>
            </a:r>
            <a:endParaRPr lang="en-GB" b="1" dirty="0" smtClean="0"/>
          </a:p>
        </p:txBody>
      </p:sp>
    </p:spTree>
    <p:extLst>
      <p:ext uri="{BB962C8B-B14F-4D97-AF65-F5344CB8AC3E}">
        <p14:creationId xmlns:p14="http://schemas.microsoft.com/office/powerpoint/2010/main" val="23913365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Copyright law extends protection to derivative works in order to </a:t>
            </a:r>
            <a:r>
              <a:rPr lang="en-GB" b="1" dirty="0"/>
              <a:t>promote and protect the commercial exploitation of these works.  </a:t>
            </a:r>
            <a:endParaRPr lang="en-GB" b="1" dirty="0" smtClean="0"/>
          </a:p>
          <a:p>
            <a:pPr algn="just"/>
            <a:r>
              <a:rPr lang="en-GB" dirty="0" smtClean="0"/>
              <a:t>Derivative </a:t>
            </a:r>
            <a:r>
              <a:rPr lang="en-GB" dirty="0"/>
              <a:t>rights </a:t>
            </a:r>
            <a:r>
              <a:rPr lang="en-GB" b="1" dirty="0"/>
              <a:t>give investors and entrepreneurs protection for their financial investment in copyright exploitation</a:t>
            </a:r>
            <a:r>
              <a:rPr lang="en-GB" dirty="0"/>
              <a:t>. </a:t>
            </a:r>
            <a:endParaRPr lang="en-GB" dirty="0" smtClean="0"/>
          </a:p>
          <a:p>
            <a:pPr algn="just"/>
            <a:r>
              <a:rPr lang="en-GB" dirty="0" smtClean="0"/>
              <a:t>Besides </a:t>
            </a:r>
            <a:r>
              <a:rPr lang="en-GB" dirty="0"/>
              <a:t>derivative rights grant investors and entrepreneurs involved in derivative works </a:t>
            </a:r>
            <a:r>
              <a:rPr lang="en-GB" b="1" dirty="0"/>
              <a:t>protection to take direct action in case of infringement.  </a:t>
            </a:r>
            <a:endParaRPr lang="en-US" b="1" dirty="0"/>
          </a:p>
          <a:p>
            <a:pPr algn="just"/>
            <a:endParaRPr lang="en-US" dirty="0"/>
          </a:p>
        </p:txBody>
      </p:sp>
    </p:spTree>
    <p:extLst>
      <p:ext uri="{BB962C8B-B14F-4D97-AF65-F5344CB8AC3E}">
        <p14:creationId xmlns:p14="http://schemas.microsoft.com/office/powerpoint/2010/main" val="2489285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If we take an example of a film, it may have separate copyrights in the music, the lyrics to the songs and the dramatic parts of the film, belonging to different persons. If a part of the film is copied without authorisation, the owner of the copyright in the film can sue, otherwise it would be necessary to identify which rights were affected and who owned those rights and what relationships existed between those persons and the owner of the film. The situation could become complex and this could work to the detriment of the film industry in that the ensuing confusion could make it easier for the film piracy to flourish. If, however, the owner of the copyright in a film successfully sues for infringement of copyright, he may distribute part of the award in damages to the various copyright owners in accordance with the pre-existing contractual arrangements. </a:t>
            </a:r>
            <a:endParaRPr lang="en-US" dirty="0"/>
          </a:p>
          <a:p>
            <a:pPr algn="just"/>
            <a:endParaRPr lang="en-US" dirty="0"/>
          </a:p>
        </p:txBody>
      </p:sp>
    </p:spTree>
    <p:extLst>
      <p:ext uri="{BB962C8B-B14F-4D97-AF65-F5344CB8AC3E}">
        <p14:creationId xmlns:p14="http://schemas.microsoft.com/office/powerpoint/2010/main" val="31512734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What is Sound Recordings?</a:t>
            </a:r>
            <a:endParaRPr lang="en-US" dirty="0"/>
          </a:p>
          <a:p>
            <a:pPr algn="just"/>
            <a:r>
              <a:rPr lang="en-GB" dirty="0"/>
              <a:t>Under the Copyright and Performance Rights Act, sound recording is defined </a:t>
            </a:r>
            <a:r>
              <a:rPr lang="en-GB" b="1" dirty="0"/>
              <a:t>as </a:t>
            </a:r>
            <a:r>
              <a:rPr lang="en-GB" b="1" dirty="0" smtClean="0"/>
              <a:t>a </a:t>
            </a:r>
            <a:r>
              <a:rPr lang="en-GB" b="1" dirty="0"/>
              <a:t>recording of sounds, from which the sounds may be reproduced; or a recording of the whole or any part of a literary or musical work, from which sounds reproducing the work may be produced, regardless of the medium on which the </a:t>
            </a:r>
            <a:r>
              <a:rPr lang="en-GB" b="1" dirty="0" smtClean="0"/>
              <a:t>recording </a:t>
            </a:r>
            <a:r>
              <a:rPr lang="en-GB" b="1" dirty="0"/>
              <a:t>is made or the method by which the sounds are reproduced or produced. </a:t>
            </a:r>
            <a:endParaRPr lang="en-GB" b="1" dirty="0" smtClean="0"/>
          </a:p>
          <a:p>
            <a:pPr algn="just"/>
            <a:r>
              <a:rPr lang="en-GB" dirty="0" smtClean="0"/>
              <a:t>It </a:t>
            </a:r>
            <a:r>
              <a:rPr lang="en-GB" dirty="0"/>
              <a:t>is important to note that the Act deliberately uses the word </a:t>
            </a:r>
            <a:r>
              <a:rPr lang="en-GB" b="1" dirty="0"/>
              <a:t>‘sound’ and not ‘music’, so that recording of non-musical sounds, such as a person reciting a passage from a book or a poem, falls within the definition of sound recording.  </a:t>
            </a:r>
            <a:endParaRPr lang="en-US" b="1" dirty="0"/>
          </a:p>
          <a:p>
            <a:pPr algn="just"/>
            <a:endParaRPr lang="en-US" dirty="0"/>
          </a:p>
        </p:txBody>
      </p:sp>
    </p:spTree>
    <p:extLst>
      <p:ext uri="{BB962C8B-B14F-4D97-AF65-F5344CB8AC3E}">
        <p14:creationId xmlns:p14="http://schemas.microsoft.com/office/powerpoint/2010/main" val="1293321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In the case of </a:t>
            </a:r>
            <a:r>
              <a:rPr lang="en-GB" i="1" dirty="0"/>
              <a:t>Designer Guild Ltd v. Russell Williams (Textiles) Ltd</a:t>
            </a:r>
            <a:r>
              <a:rPr lang="en-GB" dirty="0"/>
              <a:t>, the plaintiff’s employee created an original design for a dress fabric. The design consisted of vertical stripes, with flowers and leaves scattered between the stripes, all painted in an impressionistic style. The plaintiff successfully marketed the fabric. The defendant, having seen the plaintiff’s fabric, then produced a very similar design for its fabric and claimed that it had copied merely the “idea” of A’s design, not its “expression”. The plaintiff successfully sued for copyright infringement.</a:t>
            </a:r>
            <a:endParaRPr lang="en-US" dirty="0"/>
          </a:p>
          <a:p>
            <a:pPr algn="just"/>
            <a:endParaRPr lang="en-US" dirty="0"/>
          </a:p>
        </p:txBody>
      </p:sp>
    </p:spTree>
    <p:extLst>
      <p:ext uri="{BB962C8B-B14F-4D97-AF65-F5344CB8AC3E}">
        <p14:creationId xmlns:p14="http://schemas.microsoft.com/office/powerpoint/2010/main" val="3291813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It is obvious that the sound which is </a:t>
            </a:r>
            <a:r>
              <a:rPr lang="en-GB" b="1" dirty="0"/>
              <a:t>recorded may include the whole or part of a literary, musical or dramatic work, but copyright will not subsist in a sound recording to the extent that it is from a previous recording. </a:t>
            </a:r>
            <a:endParaRPr lang="en-GB" b="1" dirty="0" smtClean="0"/>
          </a:p>
          <a:p>
            <a:pPr algn="just"/>
            <a:r>
              <a:rPr lang="en-GB" dirty="0" smtClean="0"/>
              <a:t>In </a:t>
            </a:r>
            <a:r>
              <a:rPr lang="en-GB" dirty="0"/>
              <a:t>the music industry, the copyright will subsist in the </a:t>
            </a:r>
            <a:r>
              <a:rPr lang="en-GB" b="1" dirty="0"/>
              <a:t>master copy of the recording. The master copy is used to produce the copies on sale to the public.</a:t>
            </a:r>
            <a:r>
              <a:rPr lang="en-GB" dirty="0"/>
              <a:t> </a:t>
            </a:r>
            <a:endParaRPr lang="en-GB" dirty="0" smtClean="0"/>
          </a:p>
          <a:p>
            <a:pPr algn="just"/>
            <a:r>
              <a:rPr lang="en-GB" dirty="0" smtClean="0"/>
              <a:t>The </a:t>
            </a:r>
            <a:r>
              <a:rPr lang="en-GB" dirty="0"/>
              <a:t>CDs and cassettes do not attract their own copyright but are nevertheless protected indirectly through the copyright in the master copy.     </a:t>
            </a:r>
            <a:endParaRPr lang="en-US" dirty="0"/>
          </a:p>
        </p:txBody>
      </p:sp>
    </p:spTree>
    <p:extLst>
      <p:ext uri="{BB962C8B-B14F-4D97-AF65-F5344CB8AC3E}">
        <p14:creationId xmlns:p14="http://schemas.microsoft.com/office/powerpoint/2010/main" val="10403014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It is worth noting that </a:t>
            </a:r>
            <a:r>
              <a:rPr lang="en-GB" b="1" dirty="0"/>
              <a:t>each recording made independently will attract its own copyright. </a:t>
            </a:r>
            <a:r>
              <a:rPr lang="en-GB" dirty="0"/>
              <a:t>Therefore </a:t>
            </a:r>
            <a:r>
              <a:rPr lang="en-GB" b="1" dirty="0"/>
              <a:t>several persons making recordings of the same thing at the same time will each acquire his own copyright in his recording, and can sue for infringement if someone makes a copy of their recording without permission.  </a:t>
            </a:r>
            <a:endParaRPr lang="en-US" b="1" dirty="0"/>
          </a:p>
          <a:p>
            <a:pPr algn="just"/>
            <a:endParaRPr lang="en-US" dirty="0"/>
          </a:p>
        </p:txBody>
      </p:sp>
    </p:spTree>
    <p:extLst>
      <p:ext uri="{BB962C8B-B14F-4D97-AF65-F5344CB8AC3E}">
        <p14:creationId xmlns:p14="http://schemas.microsoft.com/office/powerpoint/2010/main" val="1162309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smtClean="0"/>
              <a:t>Films</a:t>
            </a:r>
            <a:endParaRPr lang="en-US" dirty="0"/>
          </a:p>
          <a:p>
            <a:pPr algn="just"/>
            <a:r>
              <a:rPr lang="en-GB" dirty="0"/>
              <a:t>The Copyright and Performance Rights Act does not </a:t>
            </a:r>
            <a:r>
              <a:rPr lang="en-GB" b="1" dirty="0"/>
              <a:t>define the term ‘film’. However, the term ‘film’ is included in the definition of </a:t>
            </a:r>
            <a:r>
              <a:rPr lang="en-GB" b="1" dirty="0" err="1"/>
              <a:t>audiovisual</a:t>
            </a:r>
            <a:r>
              <a:rPr lang="en-GB" b="1" dirty="0"/>
              <a:t> work.   </a:t>
            </a:r>
            <a:endParaRPr lang="en-GB" b="1" dirty="0" smtClean="0"/>
          </a:p>
          <a:p>
            <a:pPr algn="just"/>
            <a:r>
              <a:rPr lang="en-GB" dirty="0" smtClean="0"/>
              <a:t>The </a:t>
            </a:r>
            <a:r>
              <a:rPr lang="en-GB" dirty="0"/>
              <a:t>Copyright and Performance Rights Act defines </a:t>
            </a:r>
            <a:r>
              <a:rPr lang="en-GB" b="1" dirty="0"/>
              <a:t>‘</a:t>
            </a:r>
            <a:r>
              <a:rPr lang="en-GB" b="1" dirty="0" err="1"/>
              <a:t>audiovisual</a:t>
            </a:r>
            <a:r>
              <a:rPr lang="en-GB" b="1" dirty="0"/>
              <a:t> work’ as the aggregate of a series of related visual images, together with accompanying sounds, if any, which is capable of being shown as a moving picture by means of a mechanical, electronic or other device and irrespective of the nature of the material support on which the visual images and sounds are carried, but does not include broadcast.</a:t>
            </a:r>
            <a:endParaRPr lang="en-US" b="1" dirty="0"/>
          </a:p>
        </p:txBody>
      </p:sp>
    </p:spTree>
    <p:extLst>
      <p:ext uri="{BB962C8B-B14F-4D97-AF65-F5344CB8AC3E}">
        <p14:creationId xmlns:p14="http://schemas.microsoft.com/office/powerpoint/2010/main" val="42531720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Like sound recordings, merely copying an old film does not bring about new copyright, as copyright is held not to subsist in film that is, or to the extent that it is, a copy taken from a previous film. </a:t>
            </a:r>
            <a:endParaRPr lang="en-GB" dirty="0" smtClean="0"/>
          </a:p>
          <a:p>
            <a:pPr algn="just"/>
            <a:r>
              <a:rPr lang="en-GB" b="1" dirty="0" smtClean="0"/>
              <a:t>Only </a:t>
            </a:r>
            <a:r>
              <a:rPr lang="en-GB" b="1" dirty="0"/>
              <a:t>the master copy of a film will attract copyright protection. This rule is based on the same principle as the protection of the master copy under sound recordings.  </a:t>
            </a:r>
            <a:endParaRPr lang="en-US" b="1" dirty="0"/>
          </a:p>
          <a:p>
            <a:pPr algn="just"/>
            <a:endParaRPr lang="en-US" dirty="0"/>
          </a:p>
        </p:txBody>
      </p:sp>
    </p:spTree>
    <p:extLst>
      <p:ext uri="{BB962C8B-B14F-4D97-AF65-F5344CB8AC3E}">
        <p14:creationId xmlns:p14="http://schemas.microsoft.com/office/powerpoint/2010/main" val="1269730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Broadcasts</a:t>
            </a:r>
            <a:endParaRPr lang="en-US" dirty="0"/>
          </a:p>
          <a:p>
            <a:pPr algn="just"/>
            <a:r>
              <a:rPr lang="en-GB" dirty="0"/>
              <a:t>Copyright and Performance Rights Act grants copyright protection </a:t>
            </a:r>
            <a:r>
              <a:rPr lang="en-GB" b="1" dirty="0"/>
              <a:t>to broadcasts and cable programmes. </a:t>
            </a:r>
            <a:endParaRPr lang="en-GB" b="1" dirty="0" smtClean="0"/>
          </a:p>
          <a:p>
            <a:pPr algn="just"/>
            <a:r>
              <a:rPr lang="en-GB" dirty="0" smtClean="0"/>
              <a:t>The </a:t>
            </a:r>
            <a:r>
              <a:rPr lang="en-GB" dirty="0"/>
              <a:t>Copyright and Performance Rights Act defines broadcasts as follows</a:t>
            </a:r>
            <a:r>
              <a:rPr lang="en-GB" dirty="0" smtClean="0"/>
              <a:t>:</a:t>
            </a:r>
            <a:endParaRPr lang="en-US" dirty="0"/>
          </a:p>
          <a:p>
            <a:pPr lvl="0" algn="just"/>
            <a:r>
              <a:rPr lang="en-GB" b="1" dirty="0" smtClean="0"/>
              <a:t>(a)used </a:t>
            </a:r>
            <a:r>
              <a:rPr lang="en-GB" b="1" dirty="0"/>
              <a:t>as a noun, it means an aggregate of sounds, or of sounds and visual images, or other information, embodied in a program as transmitted by broadcasting</a:t>
            </a:r>
            <a:r>
              <a:rPr lang="en-GB" dirty="0"/>
              <a:t>; and </a:t>
            </a:r>
            <a:endParaRPr lang="en-US" dirty="0"/>
          </a:p>
          <a:p>
            <a:pPr algn="just"/>
            <a:endParaRPr lang="en-US" dirty="0"/>
          </a:p>
        </p:txBody>
      </p:sp>
    </p:spTree>
    <p:extLst>
      <p:ext uri="{BB962C8B-B14F-4D97-AF65-F5344CB8AC3E}">
        <p14:creationId xmlns:p14="http://schemas.microsoft.com/office/powerpoint/2010/main" val="4856011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lvl="0" algn="just"/>
            <a:r>
              <a:rPr lang="en-GB" b="1" dirty="0" smtClean="0"/>
              <a:t>(b) used </a:t>
            </a:r>
            <a:r>
              <a:rPr lang="en-GB" b="1" dirty="0"/>
              <a:t>as a verb, it means to transmit, by the emission of electro-magnetic energy otherwise than over a path that is provided by a material substance, for reception by members of the public, visual images or sounds, or both, capable of being received by members of the public in possession of suitable apparatus</a:t>
            </a:r>
            <a:r>
              <a:rPr lang="en-GB" dirty="0"/>
              <a:t>, regardless of whether</a:t>
            </a:r>
            <a:r>
              <a:rPr lang="en-GB" dirty="0" smtClean="0"/>
              <a:t>:</a:t>
            </a:r>
            <a:r>
              <a:rPr lang="en-GB" dirty="0"/>
              <a:t> </a:t>
            </a:r>
            <a:endParaRPr lang="en-US" dirty="0"/>
          </a:p>
          <a:p>
            <a:pPr lvl="1" algn="just"/>
            <a:r>
              <a:rPr lang="en-GB" dirty="0"/>
              <a:t>the apparatus includes special decoding devices;</a:t>
            </a:r>
            <a:endParaRPr lang="en-US" dirty="0"/>
          </a:p>
          <a:p>
            <a:pPr lvl="1" algn="just"/>
            <a:r>
              <a:rPr lang="en-GB" dirty="0"/>
              <a:t>the members of the public are in Zambia or elsewhere;</a:t>
            </a:r>
            <a:endParaRPr lang="en-US" dirty="0"/>
          </a:p>
          <a:p>
            <a:pPr lvl="1" algn="just"/>
            <a:r>
              <a:rPr lang="en-GB" dirty="0"/>
              <a:t>the electro-magnetic energy is carried, after the initial transmission but before it is received by members of the public, on a path provided by a material substance; or</a:t>
            </a:r>
            <a:endParaRPr lang="en-US" dirty="0"/>
          </a:p>
          <a:p>
            <a:pPr lvl="1" algn="just"/>
            <a:r>
              <a:rPr lang="en-GB" dirty="0"/>
              <a:t>any member of the public actually receives the images or sounds.           </a:t>
            </a:r>
            <a:endParaRPr lang="en-US" dirty="0"/>
          </a:p>
          <a:p>
            <a:pPr algn="just"/>
            <a:endParaRPr lang="en-US" dirty="0"/>
          </a:p>
        </p:txBody>
      </p:sp>
    </p:spTree>
    <p:extLst>
      <p:ext uri="{BB962C8B-B14F-4D97-AF65-F5344CB8AC3E}">
        <p14:creationId xmlns:p14="http://schemas.microsoft.com/office/powerpoint/2010/main" val="18318005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b="1" dirty="0"/>
              <a:t>It is worth noting that at times a broadcast or transmission is encrypted. This means that the sound and image are emitted in a way which will result in a distorted image and sound being produced on a normal television set</a:t>
            </a:r>
            <a:r>
              <a:rPr lang="en-GB" dirty="0"/>
              <a:t>. </a:t>
            </a:r>
            <a:endParaRPr lang="en-GB" dirty="0" smtClean="0"/>
          </a:p>
          <a:p>
            <a:pPr algn="just"/>
            <a:r>
              <a:rPr lang="en-GB" dirty="0" smtClean="0"/>
              <a:t>This </a:t>
            </a:r>
            <a:r>
              <a:rPr lang="en-GB" dirty="0"/>
              <a:t>is often done by commercial satellite broadcasts, such as Multi Choice who charge fees to viewers. One has to subscribe to the service and one receives a decoder to recreate the normal sound and image. These broadcasts can be considered as capable of being received lawfully if the decoding equipment has been made available to members of the public by or with the authority of the person making the transmission.   </a:t>
            </a:r>
            <a:endParaRPr lang="en-US" dirty="0"/>
          </a:p>
          <a:p>
            <a:pPr algn="just"/>
            <a:r>
              <a:rPr lang="en-GB" dirty="0"/>
              <a:t>Like sound recording and films, copyright does not subsist in a broadcast which infringes or to the extent that it infringes the copyright in another re-broadcast or a cable program</a:t>
            </a:r>
            <a:endParaRPr lang="en-US" dirty="0"/>
          </a:p>
        </p:txBody>
      </p:sp>
    </p:spTree>
    <p:extLst>
      <p:ext uri="{BB962C8B-B14F-4D97-AF65-F5344CB8AC3E}">
        <p14:creationId xmlns:p14="http://schemas.microsoft.com/office/powerpoint/2010/main" val="3533850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Cable </a:t>
            </a:r>
            <a:r>
              <a:rPr lang="en-GB" b="1" dirty="0" smtClean="0"/>
              <a:t>Programmes</a:t>
            </a:r>
            <a:endParaRPr lang="en-US" dirty="0"/>
          </a:p>
          <a:p>
            <a:pPr algn="just"/>
            <a:r>
              <a:rPr lang="en-GB" b="1" dirty="0"/>
              <a:t>A “cable program” is defined as the aggregate of sounds, or of sounds and visual images, or other information, embodied in a program as transmitted by a cable program service.  </a:t>
            </a:r>
            <a:endParaRPr lang="en-GB" b="1" dirty="0" smtClean="0"/>
          </a:p>
          <a:p>
            <a:pPr algn="just"/>
            <a:r>
              <a:rPr lang="en-GB" dirty="0" smtClean="0"/>
              <a:t>This </a:t>
            </a:r>
            <a:r>
              <a:rPr lang="en-GB" dirty="0"/>
              <a:t>definition is more or less the same as that of a broadcast. However, the difference between a cable program service and a broadcast is that a cable program service is a transmission by means of a telecommunications system other than wireless telegraphy, for example, by cables laid in the ground, whereas a broadcast is a transmission by wireless telegraphy, that is, over the airwaves.</a:t>
            </a:r>
            <a:endParaRPr lang="en-US" dirty="0"/>
          </a:p>
          <a:p>
            <a:pPr algn="just"/>
            <a:endParaRPr lang="en-US" dirty="0"/>
          </a:p>
        </p:txBody>
      </p:sp>
    </p:spTree>
    <p:extLst>
      <p:ext uri="{BB962C8B-B14F-4D97-AF65-F5344CB8AC3E}">
        <p14:creationId xmlns:p14="http://schemas.microsoft.com/office/powerpoint/2010/main" val="25787385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 “Cable program service” is define by the Copyright and Performance Act as a service that transmits, by the emission of electronic-magnet energy over a path that is provided by a material substance, for reception by members of the public, visual images or sounds, or both, capable of being received by members of the public in possession of suitable apparatus, regardless of whether – </a:t>
            </a:r>
            <a:endParaRPr lang="en-US" dirty="0"/>
          </a:p>
          <a:p>
            <a:pPr algn="just"/>
            <a:r>
              <a:rPr lang="en-GB" dirty="0"/>
              <a:t>(a)      the apparatus includes special decoding devices</a:t>
            </a:r>
            <a:r>
              <a:rPr lang="en-GB" dirty="0" smtClean="0"/>
              <a:t>;</a:t>
            </a:r>
            <a:endParaRPr lang="en-US" dirty="0"/>
          </a:p>
          <a:p>
            <a:pPr algn="just"/>
            <a:r>
              <a:rPr lang="en-GB" dirty="0"/>
              <a:t>(b)      the members of the public are in Zambia or elsewhere; </a:t>
            </a:r>
            <a:r>
              <a:rPr lang="en-GB" dirty="0" smtClean="0"/>
              <a:t>or</a:t>
            </a:r>
            <a:endParaRPr lang="en-US" dirty="0"/>
          </a:p>
          <a:p>
            <a:pPr algn="just"/>
            <a:r>
              <a:rPr lang="en-GB" dirty="0"/>
              <a:t>(c)      any member of the public actually receives the images or sounds.         </a:t>
            </a:r>
            <a:endParaRPr lang="en-US" dirty="0"/>
          </a:p>
          <a:p>
            <a:pPr algn="just"/>
            <a:endParaRPr lang="en-US" dirty="0"/>
          </a:p>
        </p:txBody>
      </p:sp>
    </p:spTree>
    <p:extLst>
      <p:ext uri="{BB962C8B-B14F-4D97-AF65-F5344CB8AC3E}">
        <p14:creationId xmlns:p14="http://schemas.microsoft.com/office/powerpoint/2010/main" val="25435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DERIVATIVE WORKS</a:t>
            </a:r>
            <a:r>
              <a:rPr lang="en-US" b="1"/>
              <a:t/>
            </a:r>
            <a:br>
              <a:rPr lang="en-US" b="1"/>
            </a:br>
            <a:endParaRPr lang="en-US"/>
          </a:p>
        </p:txBody>
      </p:sp>
      <p:sp>
        <p:nvSpPr>
          <p:cNvPr id="3" name="Content Placeholder 2"/>
          <p:cNvSpPr>
            <a:spLocks noGrp="1"/>
          </p:cNvSpPr>
          <p:nvPr>
            <p:ph idx="1"/>
          </p:nvPr>
        </p:nvSpPr>
        <p:spPr/>
        <p:txBody>
          <a:bodyPr>
            <a:normAutofit/>
          </a:bodyPr>
          <a:lstStyle/>
          <a:p>
            <a:pPr algn="just"/>
            <a:r>
              <a:rPr lang="en-GB" b="1" dirty="0"/>
              <a:t>It must be stated that it is the cable programme that attracts copyright protection, and not the cable programme service. Like a broadcast, copyright does not subsist in a cable programme which infringes or to the extent that it infringes the copyright in another cable program.</a:t>
            </a:r>
            <a:endParaRPr lang="en-US" b="1" dirty="0"/>
          </a:p>
          <a:p>
            <a:pPr algn="just"/>
            <a:endParaRPr lang="en-US" dirty="0"/>
          </a:p>
        </p:txBody>
      </p:sp>
    </p:spTree>
    <p:extLst>
      <p:ext uri="{BB962C8B-B14F-4D97-AF65-F5344CB8AC3E}">
        <p14:creationId xmlns:p14="http://schemas.microsoft.com/office/powerpoint/2010/main" val="421751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lstStyle/>
          <a:p>
            <a:pPr algn="just"/>
            <a:r>
              <a:rPr lang="en-GB" dirty="0"/>
              <a:t>In making the distinction between expression and ideas, Lord Hoffman stated that </a:t>
            </a:r>
            <a:r>
              <a:rPr lang="en-GB" b="1" dirty="0"/>
              <a:t>“plainly there can be no copyright in an idea which is merely in the head, which has not been expressed in copyrightable form, as a literary, dramatic, musical or artistic work</a:t>
            </a:r>
            <a:r>
              <a:rPr lang="en-GB" b="1" dirty="0" smtClean="0"/>
              <a:t>.”</a:t>
            </a:r>
            <a:endParaRPr lang="en-US" b="1" dirty="0"/>
          </a:p>
        </p:txBody>
      </p:sp>
    </p:spTree>
    <p:extLst>
      <p:ext uri="{BB962C8B-B14F-4D97-AF65-F5344CB8AC3E}">
        <p14:creationId xmlns:p14="http://schemas.microsoft.com/office/powerpoint/2010/main" val="31140420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STATE COPYRIGHT  </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The Copyright and Performance Rights Act grants c</a:t>
            </a:r>
            <a:r>
              <a:rPr lang="en-GB" b="1" dirty="0"/>
              <a:t>opyright protection to the works created by Government. </a:t>
            </a:r>
            <a:endParaRPr lang="en-GB" b="1" dirty="0" smtClean="0"/>
          </a:p>
          <a:p>
            <a:pPr algn="just"/>
            <a:r>
              <a:rPr lang="en-GB" dirty="0" smtClean="0"/>
              <a:t>However</a:t>
            </a:r>
            <a:r>
              <a:rPr lang="en-GB" dirty="0"/>
              <a:t>, the Copyright and Performance Rights Act </a:t>
            </a:r>
            <a:r>
              <a:rPr lang="en-GB" b="1" dirty="0"/>
              <a:t>denies copyright protection to Bills introduced into Parliament or in Acts of Parliament.  </a:t>
            </a:r>
            <a:endParaRPr lang="en-GB" b="1" dirty="0" smtClean="0"/>
          </a:p>
          <a:p>
            <a:pPr algn="just"/>
            <a:r>
              <a:rPr lang="en-GB" b="1" dirty="0" smtClean="0"/>
              <a:t>If </a:t>
            </a:r>
            <a:r>
              <a:rPr lang="en-GB" b="1" dirty="0"/>
              <a:t>a work is produced by a public officer or employee of the Government of Zambia </a:t>
            </a:r>
            <a:r>
              <a:rPr lang="en-GB" b="1" dirty="0" smtClean="0"/>
              <a:t>in </a:t>
            </a:r>
            <a:r>
              <a:rPr lang="en-GB" b="1" dirty="0"/>
              <a:t>the course of his employment, the Government concerned is the first owner of the copyright.  </a:t>
            </a:r>
            <a:endParaRPr lang="en-US" b="1" dirty="0"/>
          </a:p>
          <a:p>
            <a:pPr algn="just"/>
            <a:endParaRPr lang="en-US" dirty="0"/>
          </a:p>
        </p:txBody>
      </p:sp>
    </p:spTree>
    <p:extLst>
      <p:ext uri="{BB962C8B-B14F-4D97-AF65-F5344CB8AC3E}">
        <p14:creationId xmlns:p14="http://schemas.microsoft.com/office/powerpoint/2010/main" val="32441782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Though the </a:t>
            </a:r>
            <a:r>
              <a:rPr lang="en-GB" b="1" dirty="0"/>
              <a:t>Penal Code prohibits the publication of literary work which is obscene, the Copyright and Performance Rights Act does not address the issue of whether or not copyright can or does exist in a work which may be considered to violate the public order.</a:t>
            </a:r>
            <a:r>
              <a:rPr lang="en-US" b="1" dirty="0"/>
              <a:t> </a:t>
            </a:r>
            <a:endParaRPr lang="en-US" b="1" dirty="0" smtClean="0"/>
          </a:p>
          <a:p>
            <a:pPr algn="just"/>
            <a:r>
              <a:rPr lang="en-GB" dirty="0" smtClean="0"/>
              <a:t>In </a:t>
            </a:r>
            <a:r>
              <a:rPr lang="en-GB" dirty="0"/>
              <a:t>some jurisdiction </a:t>
            </a:r>
            <a:r>
              <a:rPr lang="en-GB" dirty="0" smtClean="0"/>
              <a:t>courts have </a:t>
            </a:r>
            <a:r>
              <a:rPr lang="en-GB" dirty="0"/>
              <a:t>had the opportunity to examine the subsistence of </a:t>
            </a:r>
            <a:r>
              <a:rPr lang="en-GB" b="1" dirty="0"/>
              <a:t>copyright in a work or enforcement of copyright visa-</a:t>
            </a:r>
            <a:r>
              <a:rPr lang="en-GB" b="1" dirty="0" err="1"/>
              <a:t>viz</a:t>
            </a:r>
            <a:r>
              <a:rPr lang="en-GB" b="1" dirty="0"/>
              <a:t> public policy, morality or illegality.</a:t>
            </a:r>
            <a:endParaRPr lang="en-US" b="1" dirty="0"/>
          </a:p>
        </p:txBody>
      </p:sp>
    </p:spTree>
    <p:extLst>
      <p:ext uri="{BB962C8B-B14F-4D97-AF65-F5344CB8AC3E}">
        <p14:creationId xmlns:p14="http://schemas.microsoft.com/office/powerpoint/2010/main" val="29169887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In </a:t>
            </a:r>
            <a:r>
              <a:rPr lang="en-GB" i="1" dirty="0"/>
              <a:t>Attorney-General v Guardian Newspapers Ltd</a:t>
            </a:r>
            <a:r>
              <a:rPr lang="en-GB" dirty="0"/>
              <a:t>, on leaving his job as a British officer, Peter Wright wrote and published worldwide a book called </a:t>
            </a:r>
            <a:r>
              <a:rPr lang="en-GB" i="1" dirty="0" err="1"/>
              <a:t>Spycatcher</a:t>
            </a:r>
            <a:r>
              <a:rPr lang="en-GB" dirty="0"/>
              <a:t> about the secret workings of British intelligence agencies. The publication broke Wright’s contractual obligation of loyalty to the UK Government, as well as the Official Secrets Act of 1911. </a:t>
            </a:r>
            <a:endParaRPr lang="en-GB" dirty="0" smtClean="0"/>
          </a:p>
          <a:p>
            <a:pPr algn="just"/>
            <a:r>
              <a:rPr lang="en-GB" dirty="0" smtClean="0"/>
              <a:t>The </a:t>
            </a:r>
            <a:r>
              <a:rPr lang="en-GB" dirty="0"/>
              <a:t>UK Government sought an injunction against some British newspapers for participating in Wright’s breach of confidence by publishing, or threatening to publish, extracts from the book. </a:t>
            </a:r>
            <a:endParaRPr lang="en-GB" dirty="0" smtClean="0"/>
          </a:p>
          <a:p>
            <a:pPr algn="just"/>
            <a:r>
              <a:rPr lang="en-GB" b="1" dirty="0" smtClean="0"/>
              <a:t>This </a:t>
            </a:r>
            <a:r>
              <a:rPr lang="en-GB" b="1" dirty="0"/>
              <a:t>order was, however, refused because an injunction could no longer prevent the publication of secrets that had by then circulated widely throughout the world.   </a:t>
            </a:r>
            <a:endParaRPr lang="en-US" b="1" dirty="0"/>
          </a:p>
          <a:p>
            <a:pPr algn="just"/>
            <a:endParaRPr lang="en-US" dirty="0"/>
          </a:p>
        </p:txBody>
      </p:sp>
    </p:spTree>
    <p:extLst>
      <p:ext uri="{BB962C8B-B14F-4D97-AF65-F5344CB8AC3E}">
        <p14:creationId xmlns:p14="http://schemas.microsoft.com/office/powerpoint/2010/main" val="42560808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Court in determining the case made two suggestions, namely</a:t>
            </a:r>
            <a:r>
              <a:rPr lang="en-GB" dirty="0" smtClean="0"/>
              <a:t>:</a:t>
            </a:r>
            <a:endParaRPr lang="en-US" dirty="0"/>
          </a:p>
          <a:p>
            <a:pPr marL="457200" lvl="1" indent="0" algn="just">
              <a:buNone/>
            </a:pPr>
            <a:r>
              <a:rPr lang="en-GB" b="1" dirty="0" smtClean="0"/>
              <a:t>(1) The </a:t>
            </a:r>
            <a:r>
              <a:rPr lang="en-GB" b="1" dirty="0"/>
              <a:t>U.K. government might be entitled to the copyright in the book, even though it was written after Wright had left the government’s employ. Should not an ex-employer own copyright in works written by ex-employees who broke continuing obligations of secrecy</a:t>
            </a:r>
            <a:r>
              <a:rPr lang="en-GB" b="1" dirty="0" smtClean="0"/>
              <a:t>?</a:t>
            </a:r>
            <a:endParaRPr lang="en-US" b="1" dirty="0"/>
          </a:p>
          <a:p>
            <a:pPr marL="457200" lvl="1" indent="0" algn="just">
              <a:buNone/>
            </a:pPr>
            <a:r>
              <a:rPr lang="en-GB" b="1" dirty="0" smtClean="0"/>
              <a:t>(2) If </a:t>
            </a:r>
            <a:r>
              <a:rPr lang="en-GB" b="1" dirty="0"/>
              <a:t>Wright did retain his copyright, neither he nor anybody claiming could enforce the copyright in a UK court because of his illegal acts.  </a:t>
            </a:r>
            <a:endParaRPr lang="en-US" b="1" dirty="0"/>
          </a:p>
          <a:p>
            <a:pPr marL="0" indent="0">
              <a:buNone/>
            </a:pPr>
            <a:endParaRPr lang="en-US" dirty="0"/>
          </a:p>
          <a:p>
            <a:pPr algn="just"/>
            <a:endParaRPr lang="en-US" dirty="0"/>
          </a:p>
        </p:txBody>
      </p:sp>
    </p:spTree>
    <p:extLst>
      <p:ext uri="{BB962C8B-B14F-4D97-AF65-F5344CB8AC3E}">
        <p14:creationId xmlns:p14="http://schemas.microsoft.com/office/powerpoint/2010/main" val="38800983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On point the above two suggestions Lord </a:t>
            </a:r>
            <a:r>
              <a:rPr lang="en-GB" dirty="0" err="1"/>
              <a:t>Jauncey</a:t>
            </a:r>
            <a:r>
              <a:rPr lang="en-GB" dirty="0"/>
              <a:t> stated as follows: </a:t>
            </a:r>
            <a:endParaRPr lang="en-GB" dirty="0" smtClean="0"/>
          </a:p>
          <a:p>
            <a:pPr algn="just"/>
            <a:r>
              <a:rPr lang="en-GB" b="1" dirty="0" smtClean="0"/>
              <a:t>“The </a:t>
            </a:r>
            <a:r>
              <a:rPr lang="en-GB" b="1" dirty="0"/>
              <a:t>publication of </a:t>
            </a:r>
            <a:r>
              <a:rPr lang="en-GB" b="1" i="1" dirty="0" err="1"/>
              <a:t>Spycatcher</a:t>
            </a:r>
            <a:r>
              <a:rPr lang="en-GB" b="1" dirty="0"/>
              <a:t> was against the public interest and was in breach of the duty of confidence which Peter Wright owed to the Crown. His action reeked of turpitude. It is in these circumstances inconceivable that a United Kingdom court would afford to him or his publishers any protection in relation to any copyright which either of them may possess in the book. That being so, anyone can copy </a:t>
            </a:r>
            <a:r>
              <a:rPr lang="en-GB" b="1" i="1" dirty="0" err="1"/>
              <a:t>Spycatcher</a:t>
            </a:r>
            <a:r>
              <a:rPr lang="en-GB" b="1" dirty="0"/>
              <a:t> in whole or in part without fear of effective restraint by Peter Wright or those claiming to derive title from him. It follows that the future ability of the Sunday Times to serialise </a:t>
            </a:r>
            <a:r>
              <a:rPr lang="en-GB" b="1" i="1" dirty="0" err="1"/>
              <a:t>Spycatcher</a:t>
            </a:r>
            <a:r>
              <a:rPr lang="en-GB" b="1" i="1" dirty="0"/>
              <a:t> </a:t>
            </a:r>
            <a:r>
              <a:rPr lang="en-GB" b="1" dirty="0"/>
              <a:t>does not derive solely from their licence. They are free to publish without reference thereto and are thus for practical purposes in no better position than any other newspapers.”</a:t>
            </a:r>
            <a:endParaRPr lang="en-US" b="1" dirty="0"/>
          </a:p>
          <a:p>
            <a:pPr algn="just"/>
            <a:endParaRPr lang="en-US" dirty="0"/>
          </a:p>
        </p:txBody>
      </p:sp>
    </p:spTree>
    <p:extLst>
      <p:ext uri="{BB962C8B-B14F-4D97-AF65-F5344CB8AC3E}">
        <p14:creationId xmlns:p14="http://schemas.microsoft.com/office/powerpoint/2010/main" val="41758397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Similarly in the case of </a:t>
            </a:r>
            <a:r>
              <a:rPr lang="en-GB" i="1" dirty="0"/>
              <a:t>Hyde Park Residence Ltd v </a:t>
            </a:r>
            <a:r>
              <a:rPr lang="en-GB" i="1" dirty="0" err="1"/>
              <a:t>Yelland</a:t>
            </a:r>
            <a:r>
              <a:rPr lang="en-GB" dirty="0"/>
              <a:t> United Kingdom Court of Appeal </a:t>
            </a:r>
            <a:r>
              <a:rPr lang="en-GB" b="1" dirty="0"/>
              <a:t>refused to enforce copyright on the ground of public policy. </a:t>
            </a:r>
            <a:endParaRPr lang="en-US" b="1" dirty="0"/>
          </a:p>
        </p:txBody>
      </p:sp>
    </p:spTree>
    <p:extLst>
      <p:ext uri="{BB962C8B-B14F-4D97-AF65-F5344CB8AC3E}">
        <p14:creationId xmlns:p14="http://schemas.microsoft.com/office/powerpoint/2010/main" val="27019545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62500" lnSpcReduction="20000"/>
          </a:bodyPr>
          <a:lstStyle/>
          <a:p>
            <a:pPr algn="just"/>
            <a:r>
              <a:rPr lang="en-GB" dirty="0"/>
              <a:t>Lord Aldous in the Court of Appeal stated as follows</a:t>
            </a:r>
            <a:r>
              <a:rPr lang="en-GB" dirty="0" smtClean="0"/>
              <a:t>:</a:t>
            </a:r>
            <a:r>
              <a:rPr lang="en-GB" dirty="0"/>
              <a:t> </a:t>
            </a:r>
            <a:endParaRPr lang="en-US" dirty="0"/>
          </a:p>
          <a:p>
            <a:pPr algn="just"/>
            <a:r>
              <a:rPr lang="en-GB" b="1" dirty="0"/>
              <a:t>“In my view, the examples given by the judge do show why courts refuse in certain circumstances to enforce copyright. To enforce copyright in a document prepared for a bank robbery would offend against the principles of public order and morality and a court would be amply justified in refusing to enforce copyright in such a document under its inherent jurisdiction. Such an exercise of the court’s inherent jurisdiction is akin to a refusal to enforce an agreement which was illegal. As to the right of the police to publish a picture of a robber without permission of a copyright owner, I have some doubts as to whether in all cases they could lawfully do so, but no court would allow its process to be used to obstruct the course of justice. A court has, under its inherent jurisdiction, the right to refuse to enforce an action for infringement of copyright just as it can refuse to enforce a contract or other cause of action which offends against public policy of the law. The more difficult question is to define the circumstances when it is the appropriate course</a:t>
            </a:r>
            <a:r>
              <a:rPr lang="en-GB" b="1" dirty="0" smtClean="0"/>
              <a:t>.”     </a:t>
            </a:r>
            <a:endParaRPr lang="en-US" b="1" dirty="0"/>
          </a:p>
          <a:p>
            <a:pPr algn="just"/>
            <a:endParaRPr lang="en-US" dirty="0"/>
          </a:p>
        </p:txBody>
      </p:sp>
    </p:spTree>
    <p:extLst>
      <p:ext uri="{BB962C8B-B14F-4D97-AF65-F5344CB8AC3E}">
        <p14:creationId xmlns:p14="http://schemas.microsoft.com/office/powerpoint/2010/main" val="34923012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smtClean="0"/>
              <a:t>Though </a:t>
            </a:r>
            <a:r>
              <a:rPr lang="en-GB" dirty="0"/>
              <a:t>some jurisdiction such as </a:t>
            </a:r>
            <a:r>
              <a:rPr lang="en-GB" dirty="0" smtClean="0"/>
              <a:t>the </a:t>
            </a:r>
            <a:r>
              <a:rPr lang="en-GB" dirty="0"/>
              <a:t>United Kingdom’s, as shown in the above cases, will </a:t>
            </a:r>
            <a:r>
              <a:rPr lang="en-GB" b="1" dirty="0"/>
              <a:t>refuse to enforce copyright, if the work itself is against public policy,</a:t>
            </a:r>
            <a:r>
              <a:rPr lang="en-GB" dirty="0"/>
              <a:t> courts in other jurisdictions, such as the United States and Canada, </a:t>
            </a:r>
            <a:r>
              <a:rPr lang="en-GB" b="1" dirty="0"/>
              <a:t>have however, enforced copyright even when the work is against public policy or is obscene</a:t>
            </a:r>
            <a:r>
              <a:rPr lang="en-GB" dirty="0"/>
              <a:t>.</a:t>
            </a:r>
            <a:endParaRPr lang="en-US" dirty="0"/>
          </a:p>
        </p:txBody>
      </p:sp>
    </p:spTree>
    <p:extLst>
      <p:ext uri="{BB962C8B-B14F-4D97-AF65-F5344CB8AC3E}">
        <p14:creationId xmlns:p14="http://schemas.microsoft.com/office/powerpoint/2010/main" val="30267599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smtClean="0"/>
              <a:t>In </a:t>
            </a:r>
            <a:r>
              <a:rPr lang="en-GB" i="1" dirty="0"/>
              <a:t>Baron v </a:t>
            </a:r>
            <a:r>
              <a:rPr lang="en-GB" i="1" dirty="0" err="1"/>
              <a:t>Hooda</a:t>
            </a:r>
            <a:r>
              <a:rPr lang="en-GB" dirty="0"/>
              <a:t> the Court stated</a:t>
            </a:r>
            <a:r>
              <a:rPr lang="en-GB" dirty="0" smtClean="0"/>
              <a:t>:</a:t>
            </a:r>
            <a:endParaRPr lang="en-US" dirty="0"/>
          </a:p>
          <a:p>
            <a:pPr algn="just"/>
            <a:r>
              <a:rPr lang="en-GB" b="1" dirty="0"/>
              <a:t>“Copyright, of course, does not reside only in artistic or literary works which are noble, sober and serious, but also in those which are vulgar, humorous or even gross.” </a:t>
            </a:r>
            <a:endParaRPr lang="en-US" b="1" dirty="0"/>
          </a:p>
          <a:p>
            <a:pPr marL="0" indent="0" algn="just">
              <a:buNone/>
            </a:pPr>
            <a:endParaRPr lang="en-US" dirty="0"/>
          </a:p>
        </p:txBody>
      </p:sp>
    </p:spTree>
    <p:extLst>
      <p:ext uri="{BB962C8B-B14F-4D97-AF65-F5344CB8AC3E}">
        <p14:creationId xmlns:p14="http://schemas.microsoft.com/office/powerpoint/2010/main" val="25352216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a:t>Similarly, In </a:t>
            </a:r>
            <a:r>
              <a:rPr lang="en-GB" i="1" dirty="0"/>
              <a:t>Mitchell Brothers Film Group v Cinema Adult </a:t>
            </a:r>
            <a:r>
              <a:rPr lang="en-GB" i="1" dirty="0" err="1"/>
              <a:t>Theater</a:t>
            </a:r>
            <a:r>
              <a:rPr lang="en-GB" i="1" dirty="0"/>
              <a:t>, </a:t>
            </a:r>
            <a:r>
              <a:rPr lang="en-GB" dirty="0" err="1"/>
              <a:t>Godbold</a:t>
            </a:r>
            <a:r>
              <a:rPr lang="en-GB" dirty="0"/>
              <a:t> J. stated as follows</a:t>
            </a:r>
            <a:r>
              <a:rPr lang="en-GB" dirty="0" smtClean="0"/>
              <a:t>:</a:t>
            </a:r>
            <a:endParaRPr lang="en-US" dirty="0"/>
          </a:p>
          <a:p>
            <a:pPr algn="just"/>
            <a:r>
              <a:rPr lang="en-GB" dirty="0"/>
              <a:t>…There is no other statutory language from which it can be inferred that Congress intended that the obscene materials could be copyrighted. </a:t>
            </a:r>
            <a:r>
              <a:rPr lang="en-GB" b="1" dirty="0"/>
              <a:t>It appears to us that Congress has concluded that the constitutional purpose of its copyright power, “to promote the Progress of Science and useful Arts,”… is best served by allowing all creative works to be accorded copyright protection regardless of subject matter or content, trusting the public taste to reward creators of useful works and deny creators of useless works any reward. Congress has decided that the constitutional goal of encouraging creativity would not be best served if an author had to concern himself not only with the marketability of his work but also with the judgment of government officials regarding the worth of the work.</a:t>
            </a:r>
            <a:endParaRPr lang="en-US" b="1" dirty="0"/>
          </a:p>
          <a:p>
            <a:pPr algn="just"/>
            <a:endParaRPr lang="en-US" dirty="0"/>
          </a:p>
        </p:txBody>
      </p:sp>
    </p:spTree>
    <p:extLst>
      <p:ext uri="{BB962C8B-B14F-4D97-AF65-F5344CB8AC3E}">
        <p14:creationId xmlns:p14="http://schemas.microsoft.com/office/powerpoint/2010/main" val="2378313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dirty="0" smtClean="0"/>
              <a:t>In </a:t>
            </a:r>
            <a:r>
              <a:rPr lang="en-GB" i="1" dirty="0"/>
              <a:t>Donoghue v. Allied Newspapers Ltd</a:t>
            </a:r>
            <a:r>
              <a:rPr lang="en-GB" dirty="0"/>
              <a:t>, Donoghue, a well-known jockey, agreed to give exclusive interviews to the News of the World newspaper for a series of articles dealing with his horse-racing career. The newspaper’s journalist, </a:t>
            </a:r>
            <a:r>
              <a:rPr lang="en-GB" dirty="0" err="1"/>
              <a:t>Felstead</a:t>
            </a:r>
            <a:r>
              <a:rPr lang="en-GB" dirty="0"/>
              <a:t>, wrote up drafts of the articles from notes he took at the interviews. He showed the drafts to Donoghue and sometimes changed them as a result of comments Donoghue made. The articles were duly published, partly as though they were actual dialogues between Donoghue and </a:t>
            </a:r>
            <a:r>
              <a:rPr lang="en-GB" dirty="0" err="1"/>
              <a:t>Felstead</a:t>
            </a:r>
            <a:r>
              <a:rPr lang="en-GB" dirty="0"/>
              <a:t>. </a:t>
            </a:r>
            <a:r>
              <a:rPr lang="en-GB" dirty="0" err="1"/>
              <a:t>Felstead</a:t>
            </a:r>
            <a:r>
              <a:rPr lang="en-GB" dirty="0"/>
              <a:t> later wished to republish the articles in another paper called Guide and Ideas. The News of the World consented but Donoghue objected, claiming that he was the author and copyright owner of the interviews. He sued for an injunction and damages after one of the articles were published against his wishes</a:t>
            </a:r>
            <a:r>
              <a:rPr lang="en-GB" dirty="0" smtClean="0"/>
              <a:t>.</a:t>
            </a:r>
            <a:endParaRPr lang="en-US" dirty="0"/>
          </a:p>
          <a:p>
            <a:pPr algn="just"/>
            <a:endParaRPr lang="en-US" dirty="0"/>
          </a:p>
        </p:txBody>
      </p:sp>
    </p:spTree>
    <p:extLst>
      <p:ext uri="{BB962C8B-B14F-4D97-AF65-F5344CB8AC3E}">
        <p14:creationId xmlns:p14="http://schemas.microsoft.com/office/powerpoint/2010/main" val="354257548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b="1" dirty="0"/>
              <a:t>The purpose underlying the constitutional grant of power to Congress to protect writings is the promotion of original writings, an invitation to creativity. This is an expansive purpose with no stated limitations of taste or governmental acceptability. Such restraints, if imposed, would be antithetical to promotion of creativity. The pursuit of creativity require freedom to explore into the </a:t>
            </a:r>
            <a:r>
              <a:rPr lang="en-GB" b="1" dirty="0" err="1"/>
              <a:t>gray</a:t>
            </a:r>
            <a:r>
              <a:rPr lang="en-GB" b="1" dirty="0"/>
              <a:t> areas, to the cutting edge, and even beyond. Obscenity, on the other hand, is a limiting doctrine constricting the scope of acceptability of the written word. Denying copyright protection to works adjudged obscene by the standards of one era would result in lack of copyright protection (and thus lack of financial incentive to create) for works that later generations might consider to be not only non-obscene but even of great literary merit. Many works that are today held in high regard have been adjudged obscene in previous </a:t>
            </a:r>
            <a:r>
              <a:rPr lang="en-GB" b="1" dirty="0" smtClean="0"/>
              <a:t>era.</a:t>
            </a:r>
            <a:endParaRPr lang="en-US" b="1" dirty="0" smtClean="0"/>
          </a:p>
          <a:p>
            <a:pPr marL="0" indent="0" algn="just">
              <a:buNone/>
            </a:pPr>
            <a:r>
              <a:rPr lang="en-GB" b="1" dirty="0" smtClean="0"/>
              <a:t> </a:t>
            </a:r>
            <a:endParaRPr lang="en-US" b="1" dirty="0" smtClean="0"/>
          </a:p>
        </p:txBody>
      </p:sp>
    </p:spTree>
    <p:extLst>
      <p:ext uri="{BB962C8B-B14F-4D97-AF65-F5344CB8AC3E}">
        <p14:creationId xmlns:p14="http://schemas.microsoft.com/office/powerpoint/2010/main" val="14658382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b="1" dirty="0"/>
              <a:t>We can only conclude that we must read the facially all-inclusive 1909 copyright statute as containing no explicit or implicit bar to the copyrighting of obscene materials, and as therefore providing for the copyright of all creative works, obscene or non-obscene, that otherwise meet the requirements of the Copyright </a:t>
            </a:r>
            <a:r>
              <a:rPr lang="en-GB" b="1" dirty="0" smtClean="0"/>
              <a:t>Act.”</a:t>
            </a:r>
            <a:endParaRPr lang="en-US" b="1" dirty="0"/>
          </a:p>
          <a:p>
            <a:pPr algn="just"/>
            <a:endParaRPr lang="en-US" dirty="0"/>
          </a:p>
        </p:txBody>
      </p:sp>
    </p:spTree>
    <p:extLst>
      <p:ext uri="{BB962C8B-B14F-4D97-AF65-F5344CB8AC3E}">
        <p14:creationId xmlns:p14="http://schemas.microsoft.com/office/powerpoint/2010/main" val="31679926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WORKS THAT VIOLATE PUBLIC ORDER</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Can the Courts in Zambia </a:t>
            </a:r>
            <a:r>
              <a:rPr lang="en-GB" b="1" dirty="0"/>
              <a:t>refuse to enforce copyright, if the work itself is against public </a:t>
            </a:r>
            <a:r>
              <a:rPr lang="en-GB" b="1" dirty="0" smtClean="0"/>
              <a:t>policy or obscene?</a:t>
            </a:r>
            <a:endParaRPr lang="en-US" dirty="0"/>
          </a:p>
        </p:txBody>
      </p:sp>
    </p:spTree>
    <p:extLst>
      <p:ext uri="{BB962C8B-B14F-4D97-AF65-F5344CB8AC3E}">
        <p14:creationId xmlns:p14="http://schemas.microsoft.com/office/powerpoint/2010/main" val="24477839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     </a:t>
            </a:r>
            <a:r>
              <a:rPr lang="en-US" b="1" dirty="0" smtClean="0"/>
              <a:t>THANK YOU</a:t>
            </a:r>
            <a:endParaRPr lang="en-US" b="1" dirty="0"/>
          </a:p>
        </p:txBody>
      </p:sp>
    </p:spTree>
    <p:extLst>
      <p:ext uri="{BB962C8B-B14F-4D97-AF65-F5344CB8AC3E}">
        <p14:creationId xmlns:p14="http://schemas.microsoft.com/office/powerpoint/2010/main" val="2485546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smtClean="0"/>
              <a:t>Farwell </a:t>
            </a:r>
            <a:r>
              <a:rPr lang="en-GB" dirty="0"/>
              <a:t>J. </a:t>
            </a:r>
            <a:r>
              <a:rPr lang="en-GB" dirty="0" smtClean="0"/>
              <a:t>stated as follows:</a:t>
            </a:r>
            <a:endParaRPr lang="en-US" dirty="0"/>
          </a:p>
          <a:p>
            <a:pPr algn="just"/>
            <a:r>
              <a:rPr lang="en-GB" b="1" dirty="0"/>
              <a:t>“There is no copyright in an idea, or in ideas. A person may have a brilliant idea for a story, or for a picture, or for a play, and one which appears to him to be original; but if he communicates that idea to an author or an artist or a playwright, the production which is the result of communication of the idea to the author or the artist or the playwright is the copyright of the person who has clothed the idea in form, whether by means of a picture, a play, or a book, and the owner of the idea has no rights in that product.</a:t>
            </a:r>
            <a:endParaRPr lang="en-US" b="1" dirty="0"/>
          </a:p>
          <a:p>
            <a:pPr algn="just"/>
            <a:endParaRPr lang="en-US" dirty="0"/>
          </a:p>
        </p:txBody>
      </p:sp>
    </p:spTree>
    <p:extLst>
      <p:ext uri="{BB962C8B-B14F-4D97-AF65-F5344CB8AC3E}">
        <p14:creationId xmlns:p14="http://schemas.microsoft.com/office/powerpoint/2010/main" val="3217112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Ideas v Expression Dichotomy</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On the other hand,… if an author employs a shorthand writer to take down a story which the author is composing, word for word, in shorthand, and the shorthand writer then transcribes it, and the author has it published, the author is the owner of the copyright and not the short hand writer. A mere amanuensis does not, by taking down word for word the language of the author, become in any sense the owner of the copyright. That is the property of the author</a:t>
            </a:r>
            <a:r>
              <a:rPr lang="en-GB" b="1" dirty="0" smtClean="0"/>
              <a:t>.”</a:t>
            </a:r>
            <a:endParaRPr lang="en-US" b="1" dirty="0"/>
          </a:p>
          <a:p>
            <a:pPr algn="just"/>
            <a:endParaRPr lang="en-US" dirty="0"/>
          </a:p>
        </p:txBody>
      </p:sp>
    </p:spTree>
    <p:extLst>
      <p:ext uri="{BB962C8B-B14F-4D97-AF65-F5344CB8AC3E}">
        <p14:creationId xmlns:p14="http://schemas.microsoft.com/office/powerpoint/2010/main" val="16380858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5980</Words>
  <Application>Microsoft Office PowerPoint</Application>
  <PresentationFormat>On-screen Show (4:3)</PresentationFormat>
  <Paragraphs>260</Paragraphs>
  <Slides>73</Slides>
  <Notes>1</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UNIVERSITY OF LUSAKA SCHOOL OF LAW</vt:lpstr>
      <vt:lpstr>Structure of Presentation</vt:lpstr>
      <vt:lpstr>Introduction </vt:lpstr>
      <vt:lpstr>Ideas v Expression Dichotomy </vt:lpstr>
      <vt:lpstr>Ideas v Expression Dichotomy </vt:lpstr>
      <vt:lpstr>Ideas v Expression Dichotomy </vt:lpstr>
      <vt:lpstr>Ideas v Expression Dichotomy </vt:lpstr>
      <vt:lpstr>Ideas v Expression Dichotomy </vt:lpstr>
      <vt:lpstr>Ideas v Expression Dichotomy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Originality  </vt:lpstr>
      <vt:lpstr>Meaning of “Work”</vt:lpstr>
      <vt:lpstr>Meaning of “Work”</vt:lpstr>
      <vt:lpstr>PROTECTED WORKS   </vt:lpstr>
      <vt:lpstr>PROTECTED WORKS   </vt:lpstr>
      <vt:lpstr>PROTECTED WORKS   </vt:lpstr>
      <vt:lpstr>PROTECTED WORKS   </vt:lpstr>
      <vt:lpstr>PROTECTED WORKS   </vt:lpstr>
      <vt:lpstr>PROTECTED WORKS   </vt:lpstr>
      <vt:lpstr>PROTECTED WORKS   </vt:lpstr>
      <vt:lpstr>PROTECTED WORKS   </vt:lpstr>
      <vt:lpstr>PROTECTED WORKS   </vt:lpstr>
      <vt:lpstr>PROTECTED WORKS   </vt:lpstr>
      <vt:lpstr>PROTECTED WORKS   </vt:lpstr>
      <vt:lpstr>PROTECTED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DERIVATIVE WORKS </vt:lpstr>
      <vt:lpstr>STATE COPYRIGHT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WORKS THAT VIOLATE PUBLIC ORDER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28</cp:revision>
  <dcterms:created xsi:type="dcterms:W3CDTF">2014-02-07T12:30:53Z</dcterms:created>
  <dcterms:modified xsi:type="dcterms:W3CDTF">2014-02-27T12:26:50Z</dcterms:modified>
</cp:coreProperties>
</file>